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78" r:id="rId5"/>
    <p:sldId id="283" r:id="rId6"/>
    <p:sldId id="285" r:id="rId7"/>
    <p:sldId id="266" r:id="rId8"/>
    <p:sldId id="267" r:id="rId9"/>
    <p:sldId id="282" r:id="rId10"/>
    <p:sldId id="270" r:id="rId11"/>
    <p:sldId id="279" r:id="rId12"/>
    <p:sldId id="276" r:id="rId13"/>
    <p:sldId id="280" r:id="rId14"/>
    <p:sldId id="264" r:id="rId15"/>
    <p:sldId id="274" r:id="rId16"/>
    <p:sldId id="275" r:id="rId17"/>
  </p:sldIdLst>
  <p:sldSz cx="9144000" cy="6858000" type="screen4x3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2052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11924349300087489"/>
                  <c:y val="0.15240188123467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284886264216971E-2"/>
                  <c:y val="-0.20366978205752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800054680664916"/>
                  <c:y val="3.78552780479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164534120734906E-2"/>
                  <c:y val="0.1945726826082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статья 14.6 КоАП РФ</c:v>
                </c:pt>
                <c:pt idx="1">
                  <c:v>статья 19.7.1 КоАП РФ</c:v>
                </c:pt>
                <c:pt idx="2">
                  <c:v>статья 19.8.1 КоАП РФ</c:v>
                </c:pt>
                <c:pt idx="3">
                  <c:v>статья 20.25 КоАП 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13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55801897198323"/>
          <c:y val="0.12843243415085454"/>
          <c:w val="0.21615075306339371"/>
          <c:h val="0.68827652294193442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5.5472489114397783E-2"/>
                  <c:y val="-7.2129127776992014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031937097412646E-2"/>
                  <c:y val="6.6179056215232859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9E-3"/>
                  <c:y val="0.12953870048140279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91929133858268E-2"/>
                  <c:y val="-8.0069016754968664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статья 14.6 КоАП РФ</c:v>
                </c:pt>
                <c:pt idx="1">
                  <c:v>статья 19.7.1 КоАП РФ</c:v>
                </c:pt>
                <c:pt idx="2">
                  <c:v>статья 19.8.1 КоАП РФ</c:v>
                </c:pt>
                <c:pt idx="3">
                  <c:v>статья 20.25 КоАП РФ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300000</c:v>
                </c:pt>
                <c:pt idx="1">
                  <c:v>373000</c:v>
                </c:pt>
                <c:pt idx="2">
                  <c:v>346000</c:v>
                </c:pt>
                <c:pt idx="3">
                  <c:v>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670909886264212"/>
          <c:y val="0.13397940591130358"/>
          <c:w val="0.24412423447069118"/>
          <c:h val="0.70058965118468119"/>
        </c:manualLayout>
      </c:layout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 нарушений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486592148106964E-2"/>
                  <c:y val="-5.1348021809109815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02828175877023E-2"/>
                  <c:y val="-2.0092704186173406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135300231417033E-2"/>
                  <c:y val="-5.134802180910978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9 месяцев 2017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95264"/>
        <c:axId val="30796800"/>
        <c:axId val="0"/>
      </c:bar3DChart>
      <c:catAx>
        <c:axId val="3079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30796800"/>
        <c:crosses val="autoZero"/>
        <c:auto val="1"/>
        <c:lblAlgn val="ctr"/>
        <c:lblOffset val="100"/>
        <c:noMultiLvlLbl val="0"/>
      </c:catAx>
      <c:valAx>
        <c:axId val="307968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079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3860652205895514E-2"/>
                  <c:y val="-5.90777994861555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651630514738782E-2"/>
                  <c:y val="-2.0450007514438456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18847867664167E-2"/>
                  <c:y val="-6.3622245600475205E-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9 месяцев 2017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063104"/>
        <c:axId val="98064640"/>
        <c:axId val="0"/>
      </c:bar3DChart>
      <c:catAx>
        <c:axId val="9806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98064640"/>
        <c:crosses val="autoZero"/>
        <c:auto val="1"/>
        <c:lblAlgn val="ctr"/>
        <c:lblOffset val="100"/>
        <c:noMultiLvlLbl val="0"/>
      </c:catAx>
      <c:valAx>
        <c:axId val="98064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806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186045564563964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 нарушений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5459532101823539E-2"/>
                  <c:y val="-2.9022794935583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70356120336909E-2"/>
                  <c:y val="-5.804576566035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24476212903762E-2"/>
                  <c:y val="-4.241793105969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9 месяцев 2017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13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082624"/>
        <c:axId val="59084160"/>
        <c:axId val="0"/>
      </c:bar3DChart>
      <c:catAx>
        <c:axId val="5908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59084160"/>
        <c:crosses val="autoZero"/>
        <c:auto val="1"/>
        <c:lblAlgn val="ctr"/>
        <c:lblOffset val="100"/>
        <c:noMultiLvlLbl val="0"/>
      </c:catAx>
      <c:valAx>
        <c:axId val="590841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908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2955A-7897-481F-BFAF-F82E1CE636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BAB49A9-964C-4118-B02D-1B97BD26196B}">
      <dgm:prSet/>
      <dgm:spPr/>
      <dgm:t>
        <a:bodyPr/>
        <a:lstStyle/>
        <a:p>
          <a:pPr algn="ctr"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Публичные обсуждения </a:t>
          </a:r>
          <a:b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результатов правоприменительной практики при осуществлении государственного контроля (надзора)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083E4C-C4F7-44AB-996A-E17E9FC763C0}" type="parTrans" cxnId="{1A3AD4FC-D688-4FD9-9C25-3E23E09B1032}">
      <dgm:prSet/>
      <dgm:spPr/>
      <dgm:t>
        <a:bodyPr/>
        <a:lstStyle/>
        <a:p>
          <a:endParaRPr lang="ru-RU"/>
        </a:p>
      </dgm:t>
    </dgm:pt>
    <dgm:pt modelId="{BBD2845C-A2BE-4739-AA7E-B27F449B2C93}" type="sibTrans" cxnId="{1A3AD4FC-D688-4FD9-9C25-3E23E09B1032}">
      <dgm:prSet/>
      <dgm:spPr/>
      <dgm:t>
        <a:bodyPr/>
        <a:lstStyle/>
        <a:p>
          <a:endParaRPr lang="ru-RU"/>
        </a:p>
      </dgm:t>
    </dgm:pt>
    <dgm:pt modelId="{13A7FECC-D7F1-429D-A0E4-AC34726DC933}" type="pres">
      <dgm:prSet presAssocID="{BBC2955A-7897-481F-BFAF-F82E1CE636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8A1C8B-D804-46D0-B0FD-9DC17BF2D44E}" type="pres">
      <dgm:prSet presAssocID="{5BAB49A9-964C-4118-B02D-1B97BD2619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3F7A64-E7C8-4A2B-B144-6E412B68C2D0}" type="presOf" srcId="{BBC2955A-7897-481F-BFAF-F82E1CE63601}" destId="{13A7FECC-D7F1-429D-A0E4-AC34726DC933}" srcOrd="0" destOrd="0" presId="urn:microsoft.com/office/officeart/2005/8/layout/vList2"/>
    <dgm:cxn modelId="{1A3AD4FC-D688-4FD9-9C25-3E23E09B1032}" srcId="{BBC2955A-7897-481F-BFAF-F82E1CE63601}" destId="{5BAB49A9-964C-4118-B02D-1B97BD26196B}" srcOrd="0" destOrd="0" parTransId="{72083E4C-C4F7-44AB-996A-E17E9FC763C0}" sibTransId="{BBD2845C-A2BE-4739-AA7E-B27F449B2C93}"/>
    <dgm:cxn modelId="{ECE05D90-831B-46C4-9BAD-7EC4A29BFDC5}" type="presOf" srcId="{5BAB49A9-964C-4118-B02D-1B97BD26196B}" destId="{9A8A1C8B-D804-46D0-B0FD-9DC17BF2D44E}" srcOrd="0" destOrd="0" presId="urn:microsoft.com/office/officeart/2005/8/layout/vList2"/>
    <dgm:cxn modelId="{BC476E0D-0054-4ED1-912B-1BF81D1CAD74}" type="presParOf" srcId="{13A7FECC-D7F1-429D-A0E4-AC34726DC933}" destId="{9A8A1C8B-D804-46D0-B0FD-9DC17BF2D4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38CAD2-6DD6-41FA-8625-83AFEFFD191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BB9B25-BA61-4A28-A599-79F6E96E910A}">
      <dgm:prSet phldrT="[Текст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ru-RU" dirty="0" smtClean="0"/>
            <a:t>1)</a:t>
          </a:r>
          <a:endParaRPr lang="ru-RU" dirty="0"/>
        </a:p>
      </dgm:t>
    </dgm:pt>
    <dgm:pt modelId="{C21C24EF-76CC-4DF5-B726-043726CC7C61}" type="parTrans" cxnId="{09109859-40DF-4777-B006-E59A2ACADE89}">
      <dgm:prSet/>
      <dgm:spPr/>
      <dgm:t>
        <a:bodyPr/>
        <a:lstStyle/>
        <a:p>
          <a:endParaRPr lang="ru-RU"/>
        </a:p>
      </dgm:t>
    </dgm:pt>
    <dgm:pt modelId="{5ADEAACE-0CA6-45EE-BFB4-16129B749132}" type="sibTrans" cxnId="{09109859-40DF-4777-B006-E59A2ACADE89}">
      <dgm:prSet/>
      <dgm:spPr/>
      <dgm:t>
        <a:bodyPr/>
        <a:lstStyle/>
        <a:p>
          <a:endParaRPr lang="ru-RU"/>
        </a:p>
      </dgm:t>
    </dgm:pt>
    <dgm:pt modelId="{33D53D31-CD52-4CBB-8BFE-0AB4AD6716F5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официальном сайте перечней нормативных правовых актов или их отдельных частей, содержащих обязательные требования, оценка соблюдения которых является предметом государственного контроля (надзора), а также текстов соответствующих нормативных правовых актов</a:t>
          </a:r>
          <a:endParaRPr lang="ru-RU" sz="2000" dirty="0"/>
        </a:p>
      </dgm:t>
    </dgm:pt>
    <dgm:pt modelId="{D5DFCD19-2D95-44CC-8E27-9F2FCEBD3524}" type="parTrans" cxnId="{5FA6993F-570B-4FB6-A448-FA3F02BE4E66}">
      <dgm:prSet/>
      <dgm:spPr/>
      <dgm:t>
        <a:bodyPr/>
        <a:lstStyle/>
        <a:p>
          <a:endParaRPr lang="ru-RU"/>
        </a:p>
      </dgm:t>
    </dgm:pt>
    <dgm:pt modelId="{F998F11A-7B4E-4F58-9FD5-9EA13940E7CF}" type="sibTrans" cxnId="{5FA6993F-570B-4FB6-A448-FA3F02BE4E66}">
      <dgm:prSet/>
      <dgm:spPr/>
      <dgm:t>
        <a:bodyPr/>
        <a:lstStyle/>
        <a:p>
          <a:endParaRPr lang="ru-RU"/>
        </a:p>
      </dgm:t>
    </dgm:pt>
    <dgm:pt modelId="{C947EE5B-2CA0-49E6-8FCD-2C86EF9A1F63}">
      <dgm:prSet phldrT="[Текст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ru-RU" dirty="0" smtClean="0"/>
            <a:t>2)</a:t>
          </a:r>
          <a:endParaRPr lang="ru-RU" dirty="0"/>
        </a:p>
      </dgm:t>
    </dgm:pt>
    <dgm:pt modelId="{0B368CAD-710C-4D62-967F-1A0AD1BA22A6}" type="parTrans" cxnId="{EDE745F0-2EA1-4155-91A9-35C62691F3F0}">
      <dgm:prSet/>
      <dgm:spPr/>
      <dgm:t>
        <a:bodyPr/>
        <a:lstStyle/>
        <a:p>
          <a:endParaRPr lang="ru-RU"/>
        </a:p>
      </dgm:t>
    </dgm:pt>
    <dgm:pt modelId="{CEE893A9-3FFB-4A2B-8CA7-555399B05792}" type="sibTrans" cxnId="{EDE745F0-2EA1-4155-91A9-35C62691F3F0}">
      <dgm:prSet/>
      <dgm:spPr/>
      <dgm:t>
        <a:bodyPr/>
        <a:lstStyle/>
        <a:p>
          <a:endParaRPr lang="ru-RU"/>
        </a:p>
      </dgm:t>
    </dgm:pt>
    <dgm:pt modelId="{23130935-E8B0-449A-995D-E07F16741074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информирование юридических лиц, индивидуальных предпринимателей по вопросам соблюдения обязательных требований</a:t>
          </a:r>
          <a:endParaRPr lang="ru-RU" sz="2000" dirty="0"/>
        </a:p>
      </dgm:t>
    </dgm:pt>
    <dgm:pt modelId="{F9831BA0-1470-467F-BC1C-5CD01980714D}" type="parTrans" cxnId="{E07ED9C2-AD7D-4EAB-8089-76B52CDA4A36}">
      <dgm:prSet/>
      <dgm:spPr/>
      <dgm:t>
        <a:bodyPr/>
        <a:lstStyle/>
        <a:p>
          <a:endParaRPr lang="ru-RU"/>
        </a:p>
      </dgm:t>
    </dgm:pt>
    <dgm:pt modelId="{3E9E8C08-81F3-436E-935F-79262BF3E835}" type="sibTrans" cxnId="{E07ED9C2-AD7D-4EAB-8089-76B52CDA4A36}">
      <dgm:prSet/>
      <dgm:spPr/>
      <dgm:t>
        <a:bodyPr/>
        <a:lstStyle/>
        <a:p>
          <a:endParaRPr lang="ru-RU"/>
        </a:p>
      </dgm:t>
    </dgm:pt>
    <dgm:pt modelId="{3482B179-9AA6-4992-8380-5ACE8C4E26D0}">
      <dgm:prSet phldrT="[Текст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ru-RU" dirty="0" smtClean="0"/>
            <a:t>3)</a:t>
          </a:r>
          <a:endParaRPr lang="ru-RU" dirty="0"/>
        </a:p>
      </dgm:t>
    </dgm:pt>
    <dgm:pt modelId="{951EA8DD-FCFD-4F75-945E-6823C4E1A128}" type="parTrans" cxnId="{52E836C2-7070-49D5-9572-BDE2BD23A3F4}">
      <dgm:prSet/>
      <dgm:spPr/>
      <dgm:t>
        <a:bodyPr/>
        <a:lstStyle/>
        <a:p>
          <a:endParaRPr lang="ru-RU"/>
        </a:p>
      </dgm:t>
    </dgm:pt>
    <dgm:pt modelId="{FEC71D9E-F683-44DB-A2FB-E1A6D379F94C}" type="sibTrans" cxnId="{52E836C2-7070-49D5-9572-BDE2BD23A3F4}">
      <dgm:prSet/>
      <dgm:spPr/>
      <dgm:t>
        <a:bodyPr/>
        <a:lstStyle/>
        <a:p>
          <a:endParaRPr lang="ru-RU"/>
        </a:p>
      </dgm:t>
    </dgm:pt>
    <dgm:pt modelId="{80C7BDD8-651A-4A35-9C88-EFE9D41C0286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регулярное обобщение практики осуществления государственного контроля (надзора)</a:t>
          </a:r>
          <a:endParaRPr lang="ru-RU" sz="2000" dirty="0"/>
        </a:p>
      </dgm:t>
    </dgm:pt>
    <dgm:pt modelId="{1940AB74-E177-44DA-A27F-5D6B9E079329}" type="parTrans" cxnId="{644C1739-6FD6-463A-9F90-A367B3D3AAFE}">
      <dgm:prSet/>
      <dgm:spPr/>
      <dgm:t>
        <a:bodyPr/>
        <a:lstStyle/>
        <a:p>
          <a:endParaRPr lang="ru-RU"/>
        </a:p>
      </dgm:t>
    </dgm:pt>
    <dgm:pt modelId="{70E43675-63BD-4587-82FD-A38497E5013D}" type="sibTrans" cxnId="{644C1739-6FD6-463A-9F90-A367B3D3AAFE}">
      <dgm:prSet/>
      <dgm:spPr/>
      <dgm:t>
        <a:bodyPr/>
        <a:lstStyle/>
        <a:p>
          <a:endParaRPr lang="ru-RU"/>
        </a:p>
      </dgm:t>
    </dgm:pt>
    <dgm:pt modelId="{D904C33E-B6B5-492A-9455-6CC5693744E9}">
      <dgm:prSet phldrT="[Текст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ru-RU" dirty="0" smtClean="0"/>
            <a:t>4)</a:t>
          </a:r>
          <a:endParaRPr lang="ru-RU" dirty="0"/>
        </a:p>
      </dgm:t>
    </dgm:pt>
    <dgm:pt modelId="{4E8A3646-04B2-43E4-9E04-E5E6FA46E3E0}" type="parTrans" cxnId="{ACBD627F-3CA8-4AA6-BD31-FC4513070864}">
      <dgm:prSet/>
      <dgm:spPr/>
      <dgm:t>
        <a:bodyPr/>
        <a:lstStyle/>
        <a:p>
          <a:endParaRPr lang="ru-RU"/>
        </a:p>
      </dgm:t>
    </dgm:pt>
    <dgm:pt modelId="{8FFE8A72-5CCB-4C7C-9DB0-963DE7CA8939}" type="sibTrans" cxnId="{ACBD627F-3CA8-4AA6-BD31-FC4513070864}">
      <dgm:prSet/>
      <dgm:spPr/>
      <dgm:t>
        <a:bodyPr/>
        <a:lstStyle/>
        <a:p>
          <a:endParaRPr lang="ru-RU"/>
        </a:p>
      </dgm:t>
    </dgm:pt>
    <dgm:pt modelId="{ADEA1008-A29C-48D4-8A27-22403EFCFCDA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выдача предостережений о недопустимости нарушения обязательных требований</a:t>
          </a:r>
          <a:endParaRPr lang="ru-RU" sz="2000" dirty="0"/>
        </a:p>
      </dgm:t>
    </dgm:pt>
    <dgm:pt modelId="{3AB2D468-ECEB-48FB-B22D-0E39EB72D302}" type="parTrans" cxnId="{D8DB74DB-6526-46CB-B3F6-E9F458CBF8EF}">
      <dgm:prSet/>
      <dgm:spPr/>
      <dgm:t>
        <a:bodyPr/>
        <a:lstStyle/>
        <a:p>
          <a:endParaRPr lang="ru-RU"/>
        </a:p>
      </dgm:t>
    </dgm:pt>
    <dgm:pt modelId="{03E4A4C1-9830-49DA-A59E-17E4AC3D278A}" type="sibTrans" cxnId="{D8DB74DB-6526-46CB-B3F6-E9F458CBF8EF}">
      <dgm:prSet/>
      <dgm:spPr/>
      <dgm:t>
        <a:bodyPr/>
        <a:lstStyle/>
        <a:p>
          <a:endParaRPr lang="ru-RU"/>
        </a:p>
      </dgm:t>
    </dgm:pt>
    <dgm:pt modelId="{C16E7239-563B-44E5-8D23-14D20FE97EB2}" type="pres">
      <dgm:prSet presAssocID="{5338CAD2-6DD6-41FA-8625-83AFEFFD191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D4128AB-2445-44E7-9030-615A03F9AA25}" type="pres">
      <dgm:prSet presAssocID="{91BB9B25-BA61-4A28-A599-79F6E96E910A}" presName="composite" presStyleCnt="0"/>
      <dgm:spPr/>
    </dgm:pt>
    <dgm:pt modelId="{2439E37D-004B-4C47-BF36-CF7CCB644477}" type="pres">
      <dgm:prSet presAssocID="{91BB9B25-BA61-4A28-A599-79F6E96E910A}" presName="FirstChild" presStyleLbl="revTx" presStyleIdx="0" presStyleCnt="4" custScaleX="125064" custScaleY="95569" custLinFactNeighborX="-7619" custLinFactNeighborY="43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ADFC3-78DF-478D-91EB-53A456121195}" type="pres">
      <dgm:prSet presAssocID="{91BB9B25-BA61-4A28-A599-79F6E96E910A}" presName="Parent" presStyleLbl="alignNode1" presStyleIdx="0" presStyleCnt="4" custFlipHor="1" custScaleX="19354" custScaleY="33091" custLinFactNeighborX="-23666" custLinFactNeighborY="3376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39F08-80A4-4E26-8EBC-8027E60495BC}" type="pres">
      <dgm:prSet presAssocID="{91BB9B25-BA61-4A28-A599-79F6E96E910A}" presName="Accent" presStyleLbl="parChTrans1D1" presStyleIdx="0" presStyleCnt="4" custLinFactY="100000" custLinFactNeighborX="4637" custLinFactNeighborY="198288"/>
      <dgm:spPr>
        <a:ln>
          <a:solidFill>
            <a:schemeClr val="accent1"/>
          </a:solidFill>
        </a:ln>
      </dgm:spPr>
    </dgm:pt>
    <dgm:pt modelId="{FF9054E3-42E3-48FF-A91B-D21D6309CFA3}" type="pres">
      <dgm:prSet presAssocID="{5ADEAACE-0CA6-45EE-BFB4-16129B749132}" presName="sibTrans" presStyleCnt="0"/>
      <dgm:spPr/>
    </dgm:pt>
    <dgm:pt modelId="{1C7ECE66-F6DA-4578-83D3-AF6672DAD5F9}" type="pres">
      <dgm:prSet presAssocID="{C947EE5B-2CA0-49E6-8FCD-2C86EF9A1F63}" presName="composite" presStyleCnt="0"/>
      <dgm:spPr/>
    </dgm:pt>
    <dgm:pt modelId="{0F62EF90-B569-40D0-9331-0E27AE9D660A}" type="pres">
      <dgm:prSet presAssocID="{C947EE5B-2CA0-49E6-8FCD-2C86EF9A1F63}" presName="FirstChild" presStyleLbl="revTx" presStyleIdx="1" presStyleCnt="4" custScaleX="124368" custScaleY="59080" custLinFactNeighborX="-8141" custLinFactNeighborY="28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CE83E-C4D1-4C08-9500-589509A0F927}" type="pres">
      <dgm:prSet presAssocID="{C947EE5B-2CA0-49E6-8FCD-2C86EF9A1F63}" presName="Parent" presStyleLbl="alignNode1" presStyleIdx="1" presStyleCnt="4" custFlipHor="0" custScaleX="19794" custScaleY="32786" custLinFactNeighborX="-29154" custLinFactNeighborY="402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94966-B285-4F28-A806-4426118C2373}" type="pres">
      <dgm:prSet presAssocID="{C947EE5B-2CA0-49E6-8FCD-2C86EF9A1F63}" presName="Accent" presStyleLbl="parChTrans1D1" presStyleIdx="1" presStyleCnt="4" custLinFactY="215653" custLinFactNeighborX="2847" custLinFactNeighborY="300000"/>
      <dgm:spPr>
        <a:ln>
          <a:solidFill>
            <a:schemeClr val="accent1"/>
          </a:solidFill>
        </a:ln>
      </dgm:spPr>
    </dgm:pt>
    <dgm:pt modelId="{C6E7EC39-426C-4A6F-B405-31A568A3B64D}" type="pres">
      <dgm:prSet presAssocID="{CEE893A9-3FFB-4A2B-8CA7-555399B05792}" presName="sibTrans" presStyleCnt="0"/>
      <dgm:spPr/>
    </dgm:pt>
    <dgm:pt modelId="{811C3280-1E79-4AA4-AC59-22D10B2B939F}" type="pres">
      <dgm:prSet presAssocID="{3482B179-9AA6-4992-8380-5ACE8C4E26D0}" presName="composite" presStyleCnt="0"/>
      <dgm:spPr/>
    </dgm:pt>
    <dgm:pt modelId="{23FF9C48-AD3B-400F-9496-E81A70E94DC3}" type="pres">
      <dgm:prSet presAssocID="{3482B179-9AA6-4992-8380-5ACE8C4E26D0}" presName="FirstChild" presStyleLbl="revTx" presStyleIdx="2" presStyleCnt="4" custScaleX="122871" custScaleY="58570" custLinFactNeighborX="-8174" custLinFactNeighborY="17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2CCE0-A7DD-42E0-8B70-7DE4BCE42274}" type="pres">
      <dgm:prSet presAssocID="{3482B179-9AA6-4992-8380-5ACE8C4E26D0}" presName="Parent" presStyleLbl="alignNode1" presStyleIdx="2" presStyleCnt="4" custScaleX="19849" custScaleY="32862" custLinFactNeighborX="-40075" custLinFactNeighborY="3040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38065-1FFE-4349-9D36-0A81D6882197}" type="pres">
      <dgm:prSet presAssocID="{3482B179-9AA6-4992-8380-5ACE8C4E26D0}" presName="Accent" presStyleLbl="parChTrans1D1" presStyleIdx="2" presStyleCnt="4" custLinFactNeighborX="4231" custLinFactNeighborY="-23617"/>
      <dgm:spPr>
        <a:ln>
          <a:solidFill>
            <a:schemeClr val="accent1"/>
          </a:solidFill>
        </a:ln>
      </dgm:spPr>
    </dgm:pt>
    <dgm:pt modelId="{9F6A1C3E-823D-4E34-A3C0-B657ECDA2178}" type="pres">
      <dgm:prSet presAssocID="{FEC71D9E-F683-44DB-A2FB-E1A6D379F94C}" presName="sibTrans" presStyleCnt="0"/>
      <dgm:spPr/>
    </dgm:pt>
    <dgm:pt modelId="{E661D1AB-6F60-49B0-B712-6B13430572B7}" type="pres">
      <dgm:prSet presAssocID="{D904C33E-B6B5-492A-9455-6CC5693744E9}" presName="composite" presStyleCnt="0"/>
      <dgm:spPr/>
    </dgm:pt>
    <dgm:pt modelId="{B0C21842-6F03-4C55-A448-8AA4896DB12F}" type="pres">
      <dgm:prSet presAssocID="{D904C33E-B6B5-492A-9455-6CC5693744E9}" presName="FirstChild" presStyleLbl="revTx" presStyleIdx="3" presStyleCnt="4" custScaleX="126416" custScaleY="51870" custLinFactNeighborX="-6605" custLinFactNeighborY="19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305F8-5530-41A8-A15F-F6C8EA42AE18}" type="pres">
      <dgm:prSet presAssocID="{D904C33E-B6B5-492A-9455-6CC5693744E9}" presName="Parent" presStyleLbl="alignNode1" presStyleIdx="3" presStyleCnt="4" custScaleX="19849" custScaleY="32862" custLinFactNeighborX="-40075" custLinFactNeighborY="2324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0157D-A4B9-4A56-A1C2-A8082203D778}" type="pres">
      <dgm:prSet presAssocID="{D904C33E-B6B5-492A-9455-6CC5693744E9}" presName="Accent" presStyleLbl="parChTrans1D1" presStyleIdx="3" presStyleCnt="4"/>
      <dgm:spPr/>
    </dgm:pt>
  </dgm:ptLst>
  <dgm:cxnLst>
    <dgm:cxn modelId="{3B0A5E69-DEAC-4928-858F-4659592DD513}" type="presOf" srcId="{91BB9B25-BA61-4A28-A599-79F6E96E910A}" destId="{648ADFC3-78DF-478D-91EB-53A456121195}" srcOrd="0" destOrd="0" presId="urn:microsoft.com/office/officeart/2011/layout/TabList"/>
    <dgm:cxn modelId="{E21018A0-12D5-4156-A1A3-83B478CFD4D6}" type="presOf" srcId="{3482B179-9AA6-4992-8380-5ACE8C4E26D0}" destId="{CDC2CCE0-A7DD-42E0-8B70-7DE4BCE42274}" srcOrd="0" destOrd="0" presId="urn:microsoft.com/office/officeart/2011/layout/TabList"/>
    <dgm:cxn modelId="{5FA6993F-570B-4FB6-A448-FA3F02BE4E66}" srcId="{91BB9B25-BA61-4A28-A599-79F6E96E910A}" destId="{33D53D31-CD52-4CBB-8BFE-0AB4AD6716F5}" srcOrd="0" destOrd="0" parTransId="{D5DFCD19-2D95-44CC-8E27-9F2FCEBD3524}" sibTransId="{F998F11A-7B4E-4F58-9FD5-9EA13940E7CF}"/>
    <dgm:cxn modelId="{E043AAEE-E050-4DFB-8997-1E1D8E51DCD5}" type="presOf" srcId="{C947EE5B-2CA0-49E6-8FCD-2C86EF9A1F63}" destId="{529CE83E-C4D1-4C08-9500-589509A0F927}" srcOrd="0" destOrd="0" presId="urn:microsoft.com/office/officeart/2011/layout/TabList"/>
    <dgm:cxn modelId="{52E836C2-7070-49D5-9572-BDE2BD23A3F4}" srcId="{5338CAD2-6DD6-41FA-8625-83AFEFFD1910}" destId="{3482B179-9AA6-4992-8380-5ACE8C4E26D0}" srcOrd="2" destOrd="0" parTransId="{951EA8DD-FCFD-4F75-945E-6823C4E1A128}" sibTransId="{FEC71D9E-F683-44DB-A2FB-E1A6D379F94C}"/>
    <dgm:cxn modelId="{0009BC0C-C9DA-4662-9E7B-6C267F4A9BEB}" type="presOf" srcId="{23130935-E8B0-449A-995D-E07F16741074}" destId="{0F62EF90-B569-40D0-9331-0E27AE9D660A}" srcOrd="0" destOrd="0" presId="urn:microsoft.com/office/officeart/2011/layout/TabList"/>
    <dgm:cxn modelId="{3DDD38A3-1D56-4933-B903-82741D59EED1}" type="presOf" srcId="{5338CAD2-6DD6-41FA-8625-83AFEFFD1910}" destId="{C16E7239-563B-44E5-8D23-14D20FE97EB2}" srcOrd="0" destOrd="0" presId="urn:microsoft.com/office/officeart/2011/layout/TabList"/>
    <dgm:cxn modelId="{7D7C51FD-3757-43F5-94D0-636ADAFFA183}" type="presOf" srcId="{D904C33E-B6B5-492A-9455-6CC5693744E9}" destId="{4D8305F8-5530-41A8-A15F-F6C8EA42AE18}" srcOrd="0" destOrd="0" presId="urn:microsoft.com/office/officeart/2011/layout/TabList"/>
    <dgm:cxn modelId="{09CB9760-8C66-4E1B-816C-A4C666F6ED51}" type="presOf" srcId="{80C7BDD8-651A-4A35-9C88-EFE9D41C0286}" destId="{23FF9C48-AD3B-400F-9496-E81A70E94DC3}" srcOrd="0" destOrd="0" presId="urn:microsoft.com/office/officeart/2011/layout/TabList"/>
    <dgm:cxn modelId="{E07ED9C2-AD7D-4EAB-8089-76B52CDA4A36}" srcId="{C947EE5B-2CA0-49E6-8FCD-2C86EF9A1F63}" destId="{23130935-E8B0-449A-995D-E07F16741074}" srcOrd="0" destOrd="0" parTransId="{F9831BA0-1470-467F-BC1C-5CD01980714D}" sibTransId="{3E9E8C08-81F3-436E-935F-79262BF3E835}"/>
    <dgm:cxn modelId="{DB4705D5-B0DF-45F8-8EC0-3C3C8835D246}" type="presOf" srcId="{33D53D31-CD52-4CBB-8BFE-0AB4AD6716F5}" destId="{2439E37D-004B-4C47-BF36-CF7CCB644477}" srcOrd="0" destOrd="0" presId="urn:microsoft.com/office/officeart/2011/layout/TabList"/>
    <dgm:cxn modelId="{644C1739-6FD6-463A-9F90-A367B3D3AAFE}" srcId="{3482B179-9AA6-4992-8380-5ACE8C4E26D0}" destId="{80C7BDD8-651A-4A35-9C88-EFE9D41C0286}" srcOrd="0" destOrd="0" parTransId="{1940AB74-E177-44DA-A27F-5D6B9E079329}" sibTransId="{70E43675-63BD-4587-82FD-A38497E5013D}"/>
    <dgm:cxn modelId="{EDE745F0-2EA1-4155-91A9-35C62691F3F0}" srcId="{5338CAD2-6DD6-41FA-8625-83AFEFFD1910}" destId="{C947EE5B-2CA0-49E6-8FCD-2C86EF9A1F63}" srcOrd="1" destOrd="0" parTransId="{0B368CAD-710C-4D62-967F-1A0AD1BA22A6}" sibTransId="{CEE893A9-3FFB-4A2B-8CA7-555399B05792}"/>
    <dgm:cxn modelId="{09109859-40DF-4777-B006-E59A2ACADE89}" srcId="{5338CAD2-6DD6-41FA-8625-83AFEFFD1910}" destId="{91BB9B25-BA61-4A28-A599-79F6E96E910A}" srcOrd="0" destOrd="0" parTransId="{C21C24EF-76CC-4DF5-B726-043726CC7C61}" sibTransId="{5ADEAACE-0CA6-45EE-BFB4-16129B749132}"/>
    <dgm:cxn modelId="{D8DB74DB-6526-46CB-B3F6-E9F458CBF8EF}" srcId="{D904C33E-B6B5-492A-9455-6CC5693744E9}" destId="{ADEA1008-A29C-48D4-8A27-22403EFCFCDA}" srcOrd="0" destOrd="0" parTransId="{3AB2D468-ECEB-48FB-B22D-0E39EB72D302}" sibTransId="{03E4A4C1-9830-49DA-A59E-17E4AC3D278A}"/>
    <dgm:cxn modelId="{84C35A6F-DF3F-4B62-8C95-D8B6AF27C821}" type="presOf" srcId="{ADEA1008-A29C-48D4-8A27-22403EFCFCDA}" destId="{B0C21842-6F03-4C55-A448-8AA4896DB12F}" srcOrd="0" destOrd="0" presId="urn:microsoft.com/office/officeart/2011/layout/TabList"/>
    <dgm:cxn modelId="{ACBD627F-3CA8-4AA6-BD31-FC4513070864}" srcId="{5338CAD2-6DD6-41FA-8625-83AFEFFD1910}" destId="{D904C33E-B6B5-492A-9455-6CC5693744E9}" srcOrd="3" destOrd="0" parTransId="{4E8A3646-04B2-43E4-9E04-E5E6FA46E3E0}" sibTransId="{8FFE8A72-5CCB-4C7C-9DB0-963DE7CA8939}"/>
    <dgm:cxn modelId="{8A756BD9-771B-43DF-9E97-4E459BFD6104}" type="presParOf" srcId="{C16E7239-563B-44E5-8D23-14D20FE97EB2}" destId="{5D4128AB-2445-44E7-9030-615A03F9AA25}" srcOrd="0" destOrd="0" presId="urn:microsoft.com/office/officeart/2011/layout/TabList"/>
    <dgm:cxn modelId="{5959E73F-7638-4C38-B958-CA636F1C72F0}" type="presParOf" srcId="{5D4128AB-2445-44E7-9030-615A03F9AA25}" destId="{2439E37D-004B-4C47-BF36-CF7CCB644477}" srcOrd="0" destOrd="0" presId="urn:microsoft.com/office/officeart/2011/layout/TabList"/>
    <dgm:cxn modelId="{6FCF2B14-F8F2-4B05-B41D-E584CF0C690A}" type="presParOf" srcId="{5D4128AB-2445-44E7-9030-615A03F9AA25}" destId="{648ADFC3-78DF-478D-91EB-53A456121195}" srcOrd="1" destOrd="0" presId="urn:microsoft.com/office/officeart/2011/layout/TabList"/>
    <dgm:cxn modelId="{EB48CF74-A191-41F1-983D-69B303CE1939}" type="presParOf" srcId="{5D4128AB-2445-44E7-9030-615A03F9AA25}" destId="{90C39F08-80A4-4E26-8EBC-8027E60495BC}" srcOrd="2" destOrd="0" presId="urn:microsoft.com/office/officeart/2011/layout/TabList"/>
    <dgm:cxn modelId="{C2833712-900F-47E0-A7E7-EFE4C1511A67}" type="presParOf" srcId="{C16E7239-563B-44E5-8D23-14D20FE97EB2}" destId="{FF9054E3-42E3-48FF-A91B-D21D6309CFA3}" srcOrd="1" destOrd="0" presId="urn:microsoft.com/office/officeart/2011/layout/TabList"/>
    <dgm:cxn modelId="{275846B4-C5B8-492B-891A-0513B1D544C0}" type="presParOf" srcId="{C16E7239-563B-44E5-8D23-14D20FE97EB2}" destId="{1C7ECE66-F6DA-4578-83D3-AF6672DAD5F9}" srcOrd="2" destOrd="0" presId="urn:microsoft.com/office/officeart/2011/layout/TabList"/>
    <dgm:cxn modelId="{50E32113-F07E-498E-AF28-8309B927728C}" type="presParOf" srcId="{1C7ECE66-F6DA-4578-83D3-AF6672DAD5F9}" destId="{0F62EF90-B569-40D0-9331-0E27AE9D660A}" srcOrd="0" destOrd="0" presId="urn:microsoft.com/office/officeart/2011/layout/TabList"/>
    <dgm:cxn modelId="{19DD7689-E116-4834-871A-F490BEB82518}" type="presParOf" srcId="{1C7ECE66-F6DA-4578-83D3-AF6672DAD5F9}" destId="{529CE83E-C4D1-4C08-9500-589509A0F927}" srcOrd="1" destOrd="0" presId="urn:microsoft.com/office/officeart/2011/layout/TabList"/>
    <dgm:cxn modelId="{B193B76E-C618-4918-8074-8BCE5F70DC88}" type="presParOf" srcId="{1C7ECE66-F6DA-4578-83D3-AF6672DAD5F9}" destId="{FD894966-B285-4F28-A806-4426118C2373}" srcOrd="2" destOrd="0" presId="urn:microsoft.com/office/officeart/2011/layout/TabList"/>
    <dgm:cxn modelId="{EF746B09-CC67-4570-B7B1-EC40177330FF}" type="presParOf" srcId="{C16E7239-563B-44E5-8D23-14D20FE97EB2}" destId="{C6E7EC39-426C-4A6F-B405-31A568A3B64D}" srcOrd="3" destOrd="0" presId="urn:microsoft.com/office/officeart/2011/layout/TabList"/>
    <dgm:cxn modelId="{6BCED70A-917B-466F-827A-B7ABE1230F80}" type="presParOf" srcId="{C16E7239-563B-44E5-8D23-14D20FE97EB2}" destId="{811C3280-1E79-4AA4-AC59-22D10B2B939F}" srcOrd="4" destOrd="0" presId="urn:microsoft.com/office/officeart/2011/layout/TabList"/>
    <dgm:cxn modelId="{61E99893-396A-4966-8B4C-9A9323171547}" type="presParOf" srcId="{811C3280-1E79-4AA4-AC59-22D10B2B939F}" destId="{23FF9C48-AD3B-400F-9496-E81A70E94DC3}" srcOrd="0" destOrd="0" presId="urn:microsoft.com/office/officeart/2011/layout/TabList"/>
    <dgm:cxn modelId="{01D433CB-A80F-455F-B2CC-1EBE9ABAE66F}" type="presParOf" srcId="{811C3280-1E79-4AA4-AC59-22D10B2B939F}" destId="{CDC2CCE0-A7DD-42E0-8B70-7DE4BCE42274}" srcOrd="1" destOrd="0" presId="urn:microsoft.com/office/officeart/2011/layout/TabList"/>
    <dgm:cxn modelId="{45A53301-21AD-479D-AC1E-492BA70A53A7}" type="presParOf" srcId="{811C3280-1E79-4AA4-AC59-22D10B2B939F}" destId="{07438065-1FFE-4349-9D36-0A81D6882197}" srcOrd="2" destOrd="0" presId="urn:microsoft.com/office/officeart/2011/layout/TabList"/>
    <dgm:cxn modelId="{49A24E71-8388-4908-B37C-E8C112725470}" type="presParOf" srcId="{C16E7239-563B-44E5-8D23-14D20FE97EB2}" destId="{9F6A1C3E-823D-4E34-A3C0-B657ECDA2178}" srcOrd="5" destOrd="0" presId="urn:microsoft.com/office/officeart/2011/layout/TabList"/>
    <dgm:cxn modelId="{08557F57-1F54-4DAD-A8C2-693C3C227DC8}" type="presParOf" srcId="{C16E7239-563B-44E5-8D23-14D20FE97EB2}" destId="{E661D1AB-6F60-49B0-B712-6B13430572B7}" srcOrd="6" destOrd="0" presId="urn:microsoft.com/office/officeart/2011/layout/TabList"/>
    <dgm:cxn modelId="{2A207A0D-CD7F-4769-92EA-F003A9D2C1B9}" type="presParOf" srcId="{E661D1AB-6F60-49B0-B712-6B13430572B7}" destId="{B0C21842-6F03-4C55-A448-8AA4896DB12F}" srcOrd="0" destOrd="0" presId="urn:microsoft.com/office/officeart/2011/layout/TabList"/>
    <dgm:cxn modelId="{D7EAFFDE-96E1-4824-B289-A159E06D2B64}" type="presParOf" srcId="{E661D1AB-6F60-49B0-B712-6B13430572B7}" destId="{4D8305F8-5530-41A8-A15F-F6C8EA42AE18}" srcOrd="1" destOrd="0" presId="urn:microsoft.com/office/officeart/2011/layout/TabList"/>
    <dgm:cxn modelId="{51E8B0AE-291B-40C1-8F2C-A94D8994B555}" type="presParOf" srcId="{E661D1AB-6F60-49B0-B712-6B13430572B7}" destId="{5AB0157D-A4B9-4A56-A1C2-A8082203D778}" srcOrd="2" destOrd="0" presId="urn:microsoft.com/office/officeart/2011/layout/Tab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AA1B3-7CBC-42B4-80FB-3DDA9C6B7B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A05F9A-CF68-40C4-8D13-663198D109E7}">
      <dgm:prSet phldrT="[Текст]" custT="1"/>
      <dgm:spPr/>
      <dgm:t>
        <a:bodyPr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Распоряжение Департамента тарифного регулирования Томской области от 01.09.2017 № 30-р </a:t>
          </a:r>
          <a:b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«Об утверждении Перечней правовых актов и их отдельных частей (положений), содержащих обязательные требования, соблюдение которых оценивается при проведении мероприятий по региональному государственному контролю (надзору) в рамках отдельного вида регионального государственного контроля (надзора) в Департаменте тарифного регулирования Томской области»</a:t>
          </a:r>
          <a:endParaRPr lang="ru-RU" sz="2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3DD95-5F0A-468A-B42E-5B963A4BA88F}" type="parTrans" cxnId="{064B008C-89B6-46FF-9F3D-F6C6115ED9B4}">
      <dgm:prSet/>
      <dgm:spPr/>
      <dgm:t>
        <a:bodyPr/>
        <a:lstStyle/>
        <a:p>
          <a:endParaRPr lang="ru-RU"/>
        </a:p>
      </dgm:t>
    </dgm:pt>
    <dgm:pt modelId="{156A1647-08FE-4656-854F-C8C06F2680BD}" type="sibTrans" cxnId="{064B008C-89B6-46FF-9F3D-F6C6115ED9B4}">
      <dgm:prSet/>
      <dgm:spPr/>
      <dgm:t>
        <a:bodyPr/>
        <a:lstStyle/>
        <a:p>
          <a:endParaRPr lang="ru-RU"/>
        </a:p>
      </dgm:t>
    </dgm:pt>
    <dgm:pt modelId="{84BAC801-E9CE-4595-8E1D-D9FD8EC773DC}" type="pres">
      <dgm:prSet presAssocID="{186AA1B3-7CBC-42B4-80FB-3DDA9C6B7B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EB4B2F-0026-4DD4-B814-F1B621695256}" type="pres">
      <dgm:prSet presAssocID="{66A05F9A-CF68-40C4-8D13-663198D109E7}" presName="parentText" presStyleLbl="node1" presStyleIdx="0" presStyleCnt="1" custScaleX="101594" custScaleY="1219134" custLinFactNeighborX="-401" custLinFactNeighborY="-11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B008C-89B6-46FF-9F3D-F6C6115ED9B4}" srcId="{186AA1B3-7CBC-42B4-80FB-3DDA9C6B7B8E}" destId="{66A05F9A-CF68-40C4-8D13-663198D109E7}" srcOrd="0" destOrd="0" parTransId="{6253DD95-5F0A-468A-B42E-5B963A4BA88F}" sibTransId="{156A1647-08FE-4656-854F-C8C06F2680BD}"/>
    <dgm:cxn modelId="{73D736BC-B666-4C4C-A633-E0ED65FA40ED}" type="presOf" srcId="{66A05F9A-CF68-40C4-8D13-663198D109E7}" destId="{B6EB4B2F-0026-4DD4-B814-F1B621695256}" srcOrd="0" destOrd="0" presId="urn:microsoft.com/office/officeart/2005/8/layout/vList2"/>
    <dgm:cxn modelId="{5B417B5B-8673-45FD-B60B-CD6E346D2460}" type="presOf" srcId="{186AA1B3-7CBC-42B4-80FB-3DDA9C6B7B8E}" destId="{84BAC801-E9CE-4595-8E1D-D9FD8EC773DC}" srcOrd="0" destOrd="0" presId="urn:microsoft.com/office/officeart/2005/8/layout/vList2"/>
    <dgm:cxn modelId="{6375B812-75B7-4920-A4C9-6E5C6F80B298}" type="presParOf" srcId="{84BAC801-E9CE-4595-8E1D-D9FD8EC773DC}" destId="{B6EB4B2F-0026-4DD4-B814-F1B6216952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7F87A7-D19D-46DD-8F71-74053EFD9A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9C794-B360-4FE9-99EC-7A96F8F1287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Непредставление (несвоевременное представление) сведений, обязательность представления которых предусмотрена законодательством, представление заведомо недостоверных сведений (статья 19.7.1 КоАП РФ)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6A6888-AAF9-4F57-BE2D-7016D497B738}" type="parTrans" cxnId="{7F158247-9B3E-4F24-A6C0-F05C26A8A1C4}">
      <dgm:prSet/>
      <dgm:spPr/>
      <dgm:t>
        <a:bodyPr/>
        <a:lstStyle/>
        <a:p>
          <a:endParaRPr lang="ru-RU"/>
        </a:p>
      </dgm:t>
    </dgm:pt>
    <dgm:pt modelId="{E0A09960-77D9-45CC-80E5-D0705D0D5FBF}" type="sibTrans" cxnId="{7F158247-9B3E-4F24-A6C0-F05C26A8A1C4}">
      <dgm:prSet/>
      <dgm:spPr/>
      <dgm:t>
        <a:bodyPr/>
        <a:lstStyle/>
        <a:p>
          <a:endParaRPr lang="ru-RU"/>
        </a:p>
      </dgm:t>
    </dgm:pt>
    <dgm:pt modelId="{93E25295-2B40-4918-8896-141C47F432B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стандартов раскрытия информации  (статья 19.8.1 КоАП РФ)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42048-37E7-4F0E-A832-C42D825838DA}" type="parTrans" cxnId="{2AACF735-2DCA-4D2E-A2CC-6085F8DFD232}">
      <dgm:prSet/>
      <dgm:spPr/>
      <dgm:t>
        <a:bodyPr/>
        <a:lstStyle/>
        <a:p>
          <a:endParaRPr lang="ru-RU"/>
        </a:p>
      </dgm:t>
    </dgm:pt>
    <dgm:pt modelId="{61F2E7E9-281A-48A0-BB27-95B15F021725}" type="sibTrans" cxnId="{2AACF735-2DCA-4D2E-A2CC-6085F8DFD232}">
      <dgm:prSet/>
      <dgm:spPr/>
      <dgm:t>
        <a:bodyPr/>
        <a:lstStyle/>
        <a:p>
          <a:endParaRPr lang="ru-RU"/>
        </a:p>
      </dgm:t>
    </dgm:pt>
    <dgm:pt modelId="{6B945DF0-2AD8-4575-9FD5-C531E7211F59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Неуплата административного штрафа в установленный срок (часть 1 статьи 20.25 КоАП РФ)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CB3D0-34CE-40C0-BDE1-C22A8C8C51C7}" type="parTrans" cxnId="{C3CBBA62-255B-41C0-B414-78C912EBBB43}">
      <dgm:prSet/>
      <dgm:spPr/>
      <dgm:t>
        <a:bodyPr/>
        <a:lstStyle/>
        <a:p>
          <a:endParaRPr lang="ru-RU"/>
        </a:p>
      </dgm:t>
    </dgm:pt>
    <dgm:pt modelId="{73960ABF-7C91-4111-9EC9-ED7B992AC4DA}" type="sibTrans" cxnId="{C3CBBA62-255B-41C0-B414-78C912EBBB43}">
      <dgm:prSet/>
      <dgm:spPr/>
      <dgm:t>
        <a:bodyPr/>
        <a:lstStyle/>
        <a:p>
          <a:endParaRPr lang="ru-RU"/>
        </a:p>
      </dgm:t>
    </dgm:pt>
    <dgm:pt modelId="{21AFAC09-61EF-49DD-B04E-C5652A3E36CE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установленного порядка ценообразования (статья 14.6 КоАП РФ)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19FA98-164F-467C-BAAA-12C34F117CAD}" type="sibTrans" cxnId="{CC2E2D4C-1173-423C-96F4-6AD1206DD58E}">
      <dgm:prSet/>
      <dgm:spPr/>
      <dgm:t>
        <a:bodyPr/>
        <a:lstStyle/>
        <a:p>
          <a:endParaRPr lang="ru-RU"/>
        </a:p>
      </dgm:t>
    </dgm:pt>
    <dgm:pt modelId="{32FD264A-49AA-40DD-B6DB-EB38E78A87AF}" type="parTrans" cxnId="{CC2E2D4C-1173-423C-96F4-6AD1206DD58E}">
      <dgm:prSet/>
      <dgm:spPr/>
      <dgm:t>
        <a:bodyPr/>
        <a:lstStyle/>
        <a:p>
          <a:endParaRPr lang="ru-RU"/>
        </a:p>
      </dgm:t>
    </dgm:pt>
    <dgm:pt modelId="{2D014283-8E6D-4BB7-B80B-44B41C4ECB54}" type="pres">
      <dgm:prSet presAssocID="{4A7F87A7-D19D-46DD-8F71-74053EFD9A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159C66-D440-4A7D-BA6D-F81BA8AC3047}" type="pres">
      <dgm:prSet presAssocID="{21AFAC09-61EF-49DD-B04E-C5652A3E36CE}" presName="node" presStyleLbl="node1" presStyleIdx="0" presStyleCnt="4" custScaleX="58999" custScaleY="57578" custLinFactNeighborX="1504" custLinFactNeighborY="16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3DE8702-CD0C-464C-BF4F-B1823D728D28}" type="pres">
      <dgm:prSet presAssocID="{B319FA98-164F-467C-BAAA-12C34F117CAD}" presName="sibTrans" presStyleCnt="0"/>
      <dgm:spPr/>
    </dgm:pt>
    <dgm:pt modelId="{9786AF1D-7599-460C-A47D-2054A08EC47A}" type="pres">
      <dgm:prSet presAssocID="{6549C794-B360-4FE9-99EC-7A96F8F12873}" presName="node" presStyleLbl="node1" presStyleIdx="1" presStyleCnt="4" custScaleX="58999" custScaleY="57578" custLinFactNeighborX="-1976" custLinFactNeighborY="18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A2F5C17-79D6-4EED-8029-712E1194A2C9}" type="pres">
      <dgm:prSet presAssocID="{E0A09960-77D9-45CC-80E5-D0705D0D5FBF}" presName="sibTrans" presStyleCnt="0"/>
      <dgm:spPr/>
    </dgm:pt>
    <dgm:pt modelId="{772F6DB2-F600-4BCD-BE2C-718A96678ABF}" type="pres">
      <dgm:prSet presAssocID="{93E25295-2B40-4918-8896-141C47F432B4}" presName="node" presStyleLbl="node1" presStyleIdx="2" presStyleCnt="4" custScaleX="58999" custScaleY="57578" custLinFactNeighborX="1505" custLinFactNeighborY="-6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266CD2B-A6AE-4D18-A577-2B6610220201}" type="pres">
      <dgm:prSet presAssocID="{61F2E7E9-281A-48A0-BB27-95B15F021725}" presName="sibTrans" presStyleCnt="0"/>
      <dgm:spPr/>
    </dgm:pt>
    <dgm:pt modelId="{49E184AB-53C4-4773-9075-AA6029049A69}" type="pres">
      <dgm:prSet presAssocID="{6B945DF0-2AD8-4575-9FD5-C531E7211F59}" presName="node" presStyleLbl="node1" presStyleIdx="3" presStyleCnt="4" custScaleX="58999" custScaleY="57578" custLinFactNeighborX="-1976" custLinFactNeighborY="-45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C2E2D4C-1173-423C-96F4-6AD1206DD58E}" srcId="{4A7F87A7-D19D-46DD-8F71-74053EFD9A30}" destId="{21AFAC09-61EF-49DD-B04E-C5652A3E36CE}" srcOrd="0" destOrd="0" parTransId="{32FD264A-49AA-40DD-B6DB-EB38E78A87AF}" sibTransId="{B319FA98-164F-467C-BAAA-12C34F117CAD}"/>
    <dgm:cxn modelId="{159A511E-FE3E-4BAD-A2F8-F5A92240CCD3}" type="presOf" srcId="{6549C794-B360-4FE9-99EC-7A96F8F12873}" destId="{9786AF1D-7599-460C-A47D-2054A08EC47A}" srcOrd="0" destOrd="0" presId="urn:microsoft.com/office/officeart/2005/8/layout/default"/>
    <dgm:cxn modelId="{2AACF735-2DCA-4D2E-A2CC-6085F8DFD232}" srcId="{4A7F87A7-D19D-46DD-8F71-74053EFD9A30}" destId="{93E25295-2B40-4918-8896-141C47F432B4}" srcOrd="2" destOrd="0" parTransId="{1AE42048-37E7-4F0E-A832-C42D825838DA}" sibTransId="{61F2E7E9-281A-48A0-BB27-95B15F021725}"/>
    <dgm:cxn modelId="{4B30383C-DBA9-4878-AD45-0B286BE32807}" type="presOf" srcId="{93E25295-2B40-4918-8896-141C47F432B4}" destId="{772F6DB2-F600-4BCD-BE2C-718A96678ABF}" srcOrd="0" destOrd="0" presId="urn:microsoft.com/office/officeart/2005/8/layout/default"/>
    <dgm:cxn modelId="{3197D8C9-BF87-4955-80B7-779FECD232AE}" type="presOf" srcId="{21AFAC09-61EF-49DD-B04E-C5652A3E36CE}" destId="{8E159C66-D440-4A7D-BA6D-F81BA8AC3047}" srcOrd="0" destOrd="0" presId="urn:microsoft.com/office/officeart/2005/8/layout/default"/>
    <dgm:cxn modelId="{986BE868-2604-483E-A03E-6216DA1C76A8}" type="presOf" srcId="{4A7F87A7-D19D-46DD-8F71-74053EFD9A30}" destId="{2D014283-8E6D-4BB7-B80B-44B41C4ECB54}" srcOrd="0" destOrd="0" presId="urn:microsoft.com/office/officeart/2005/8/layout/default"/>
    <dgm:cxn modelId="{7F158247-9B3E-4F24-A6C0-F05C26A8A1C4}" srcId="{4A7F87A7-D19D-46DD-8F71-74053EFD9A30}" destId="{6549C794-B360-4FE9-99EC-7A96F8F12873}" srcOrd="1" destOrd="0" parTransId="{196A6888-AAF9-4F57-BE2D-7016D497B738}" sibTransId="{E0A09960-77D9-45CC-80E5-D0705D0D5FBF}"/>
    <dgm:cxn modelId="{C3CBBA62-255B-41C0-B414-78C912EBBB43}" srcId="{4A7F87A7-D19D-46DD-8F71-74053EFD9A30}" destId="{6B945DF0-2AD8-4575-9FD5-C531E7211F59}" srcOrd="3" destOrd="0" parTransId="{815CB3D0-34CE-40C0-BDE1-C22A8C8C51C7}" sibTransId="{73960ABF-7C91-4111-9EC9-ED7B992AC4DA}"/>
    <dgm:cxn modelId="{8A561FE4-63FD-46C1-90BD-262A68A1D508}" type="presOf" srcId="{6B945DF0-2AD8-4575-9FD5-C531E7211F59}" destId="{49E184AB-53C4-4773-9075-AA6029049A69}" srcOrd="0" destOrd="0" presId="urn:microsoft.com/office/officeart/2005/8/layout/default"/>
    <dgm:cxn modelId="{A1F0541A-8826-4895-9901-DF301F4516C3}" type="presParOf" srcId="{2D014283-8E6D-4BB7-B80B-44B41C4ECB54}" destId="{8E159C66-D440-4A7D-BA6D-F81BA8AC3047}" srcOrd="0" destOrd="0" presId="urn:microsoft.com/office/officeart/2005/8/layout/default"/>
    <dgm:cxn modelId="{10FF0264-BD91-40B8-87C2-635E43CA3271}" type="presParOf" srcId="{2D014283-8E6D-4BB7-B80B-44B41C4ECB54}" destId="{83DE8702-CD0C-464C-BF4F-B1823D728D28}" srcOrd="1" destOrd="0" presId="urn:microsoft.com/office/officeart/2005/8/layout/default"/>
    <dgm:cxn modelId="{C6FE2203-1CDF-41B0-8984-D8C8DBA02371}" type="presParOf" srcId="{2D014283-8E6D-4BB7-B80B-44B41C4ECB54}" destId="{9786AF1D-7599-460C-A47D-2054A08EC47A}" srcOrd="2" destOrd="0" presId="urn:microsoft.com/office/officeart/2005/8/layout/default"/>
    <dgm:cxn modelId="{EE69DA34-4003-4AAA-8953-8C75A2F1CA34}" type="presParOf" srcId="{2D014283-8E6D-4BB7-B80B-44B41C4ECB54}" destId="{EA2F5C17-79D6-4EED-8029-712E1194A2C9}" srcOrd="3" destOrd="0" presId="urn:microsoft.com/office/officeart/2005/8/layout/default"/>
    <dgm:cxn modelId="{BD92F190-A301-4DF2-AD71-AA2DA5D882C6}" type="presParOf" srcId="{2D014283-8E6D-4BB7-B80B-44B41C4ECB54}" destId="{772F6DB2-F600-4BCD-BE2C-718A96678ABF}" srcOrd="4" destOrd="0" presId="urn:microsoft.com/office/officeart/2005/8/layout/default"/>
    <dgm:cxn modelId="{7E5E94FE-D7A4-4B99-BEF1-E3941F138D55}" type="presParOf" srcId="{2D014283-8E6D-4BB7-B80B-44B41C4ECB54}" destId="{7266CD2B-A6AE-4D18-A577-2B6610220201}" srcOrd="5" destOrd="0" presId="urn:microsoft.com/office/officeart/2005/8/layout/default"/>
    <dgm:cxn modelId="{14CF6F8E-ED2A-480A-ACDE-6FB09E33FE67}" type="presParOf" srcId="{2D014283-8E6D-4BB7-B80B-44B41C4ECB54}" destId="{49E184AB-53C4-4773-9075-AA6029049A6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9FBB7C-407E-42BC-A79D-A30AAD62327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1A49B9-51B3-4111-889E-43F6E6A3AA17}">
      <dgm:prSet phldrT="[Текст]"/>
      <dgm:spPr/>
      <dgm:t>
        <a:bodyPr/>
        <a:lstStyle/>
        <a:p>
          <a:pPr marL="0" indent="447675" algn="just"/>
          <a:r>
            <a:rPr lang="ru-RU" b="1" dirty="0" smtClean="0"/>
            <a:t>1</a:t>
          </a:r>
          <a:r>
            <a:rPr lang="ru-RU" dirty="0" smtClean="0"/>
            <a:t>. Статья 31 Федерального закона от 07.12.2011 № 416-ФЗ «О водоснабжении и водоотведении».</a:t>
          </a:r>
        </a:p>
        <a:p>
          <a:pPr marL="0" indent="447675" algn="just"/>
          <a:r>
            <a:rPr lang="ru-RU" b="1" dirty="0" smtClean="0"/>
            <a:t>2</a:t>
          </a:r>
          <a:r>
            <a:rPr lang="ru-RU" dirty="0" smtClean="0"/>
            <a:t>. Статья 7 Федерального закона от 27.07.2010 № 190-ФЗ «О теплоснабжении».</a:t>
          </a:r>
        </a:p>
        <a:p>
          <a:pPr marL="0" indent="447675" algn="just"/>
          <a:r>
            <a:rPr lang="ru-RU" b="1" dirty="0" smtClean="0"/>
            <a:t>3</a:t>
          </a:r>
          <a:r>
            <a:rPr lang="ru-RU" dirty="0" smtClean="0"/>
            <a:t>. Статья 23 Федерального закона от 26.03.2003 № 35-ФЗ «Об электроэнергетике».</a:t>
          </a:r>
        </a:p>
        <a:p>
          <a:pPr marL="0" indent="447675" algn="just"/>
          <a:r>
            <a:rPr lang="ru-RU" b="1" dirty="0" smtClean="0"/>
            <a:t>4</a:t>
          </a:r>
          <a:r>
            <a:rPr lang="ru-RU" dirty="0" smtClean="0"/>
            <a:t>. Постановление Правительства Российской Федерации от 13.05.2013 </a:t>
          </a:r>
          <a:br>
            <a:rPr lang="ru-RU" dirty="0" smtClean="0"/>
          </a:br>
          <a:r>
            <a:rPr lang="ru-RU" dirty="0" smtClean="0"/>
            <a:t>№ 406 «О государственном регулировании тарифов в сфере водоснабжения и водоотведения».</a:t>
          </a:r>
        </a:p>
        <a:p>
          <a:pPr marL="0" indent="447675" algn="just"/>
          <a:r>
            <a:rPr lang="ru-RU" b="1" dirty="0" smtClean="0"/>
            <a:t>5</a:t>
          </a:r>
          <a:r>
            <a:rPr lang="ru-RU" dirty="0" smtClean="0"/>
            <a:t>. Постановление Правительства Российской Федерации от 22.10.2012 </a:t>
          </a:r>
          <a:br>
            <a:rPr lang="ru-RU" dirty="0" smtClean="0"/>
          </a:br>
          <a:r>
            <a:rPr lang="ru-RU" dirty="0" smtClean="0"/>
            <a:t>№ 1075 «О ценообразовании в сфере теплоснабжения».</a:t>
          </a:r>
        </a:p>
        <a:p>
          <a:pPr marL="0" indent="447675" algn="just"/>
          <a:r>
            <a:rPr lang="ru-RU" b="1" dirty="0" smtClean="0"/>
            <a:t>6</a:t>
          </a:r>
          <a:r>
            <a:rPr lang="ru-RU" dirty="0" smtClean="0"/>
            <a:t>. Постановление Правительства Российской Федерации от 29.12.2011 </a:t>
          </a:r>
          <a:br>
            <a:rPr lang="ru-RU" dirty="0" smtClean="0"/>
          </a:br>
          <a:r>
            <a:rPr lang="ru-RU" dirty="0" smtClean="0"/>
            <a:t>№ 1178 «О ценообразовании в области регулируемых цен (тарифов) в электроэнергетике».</a:t>
          </a:r>
        </a:p>
        <a:p>
          <a:pPr marL="0" indent="447675" algn="just"/>
          <a:r>
            <a:rPr lang="ru-RU" b="1" dirty="0" smtClean="0"/>
            <a:t>7</a:t>
          </a:r>
          <a:r>
            <a:rPr lang="ru-RU" dirty="0" smtClean="0"/>
            <a:t>. Приказ Федеральной службы по тарифам от 12.04.2013 </a:t>
          </a:r>
          <a:br>
            <a:rPr lang="ru-RU" dirty="0" smtClean="0"/>
          </a:br>
          <a:r>
            <a:rPr lang="ru-RU" dirty="0" smtClean="0"/>
            <a:t>№ 91.</a:t>
          </a:r>
          <a:endParaRPr lang="ru-RU" dirty="0"/>
        </a:p>
      </dgm:t>
    </dgm:pt>
    <dgm:pt modelId="{D4627F64-51F4-4CB3-A678-969C51D2D52F}" type="parTrans" cxnId="{B75714BC-259F-4C1C-A06B-5395BC1781E3}">
      <dgm:prSet/>
      <dgm:spPr/>
      <dgm:t>
        <a:bodyPr/>
        <a:lstStyle/>
        <a:p>
          <a:endParaRPr lang="ru-RU"/>
        </a:p>
      </dgm:t>
    </dgm:pt>
    <dgm:pt modelId="{902358E2-765F-459E-A91C-589E9EB5CF3C}" type="sibTrans" cxnId="{B75714BC-259F-4C1C-A06B-5395BC1781E3}">
      <dgm:prSet/>
      <dgm:spPr/>
      <dgm:t>
        <a:bodyPr/>
        <a:lstStyle/>
        <a:p>
          <a:endParaRPr lang="ru-RU"/>
        </a:p>
      </dgm:t>
    </dgm:pt>
    <dgm:pt modelId="{4399F670-0189-4769-83D9-307F718568AA}" type="pres">
      <dgm:prSet presAssocID="{589FBB7C-407E-42BC-A79D-A30AAD62327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6EEA1E-6ABA-4327-985A-B21AA3B2371A}" type="pres">
      <dgm:prSet presAssocID="{4F1A49B9-51B3-4111-889E-43F6E6A3AA17}" presName="vertOne" presStyleCnt="0"/>
      <dgm:spPr/>
    </dgm:pt>
    <dgm:pt modelId="{0D790836-0356-45DC-8863-DC0532FB2128}" type="pres">
      <dgm:prSet presAssocID="{4F1A49B9-51B3-4111-889E-43F6E6A3AA17}" presName="txOne" presStyleLbl="node0" presStyleIdx="0" presStyleCnt="1" custLinFactNeighborX="-413" custLinFactNeighborY="5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141436-0367-468F-8657-57C1B0A0B8AD}" type="pres">
      <dgm:prSet presAssocID="{4F1A49B9-51B3-4111-889E-43F6E6A3AA17}" presName="horzOne" presStyleCnt="0"/>
      <dgm:spPr/>
    </dgm:pt>
  </dgm:ptLst>
  <dgm:cxnLst>
    <dgm:cxn modelId="{4A5E5B19-9853-421B-81DE-4300B0A9C60A}" type="presOf" srcId="{589FBB7C-407E-42BC-A79D-A30AAD623272}" destId="{4399F670-0189-4769-83D9-307F718568AA}" srcOrd="0" destOrd="0" presId="urn:microsoft.com/office/officeart/2005/8/layout/hierarchy4"/>
    <dgm:cxn modelId="{B75714BC-259F-4C1C-A06B-5395BC1781E3}" srcId="{589FBB7C-407E-42BC-A79D-A30AAD623272}" destId="{4F1A49B9-51B3-4111-889E-43F6E6A3AA17}" srcOrd="0" destOrd="0" parTransId="{D4627F64-51F4-4CB3-A678-969C51D2D52F}" sibTransId="{902358E2-765F-459E-A91C-589E9EB5CF3C}"/>
    <dgm:cxn modelId="{C6934DB9-8E0A-4E47-BF81-CDEF769920AB}" type="presOf" srcId="{4F1A49B9-51B3-4111-889E-43F6E6A3AA17}" destId="{0D790836-0356-45DC-8863-DC0532FB2128}" srcOrd="0" destOrd="0" presId="urn:microsoft.com/office/officeart/2005/8/layout/hierarchy4"/>
    <dgm:cxn modelId="{CBA621C1-D02E-462F-A58E-A53BF037980A}" type="presParOf" srcId="{4399F670-0189-4769-83D9-307F718568AA}" destId="{576EEA1E-6ABA-4327-985A-B21AA3B2371A}" srcOrd="0" destOrd="0" presId="urn:microsoft.com/office/officeart/2005/8/layout/hierarchy4"/>
    <dgm:cxn modelId="{A0E9B670-1A90-4E77-9FFE-635660195A1A}" type="presParOf" srcId="{576EEA1E-6ABA-4327-985A-B21AA3B2371A}" destId="{0D790836-0356-45DC-8863-DC0532FB2128}" srcOrd="0" destOrd="0" presId="urn:microsoft.com/office/officeart/2005/8/layout/hierarchy4"/>
    <dgm:cxn modelId="{03A1C542-8408-4744-A48A-EE155DFB892B}" type="presParOf" srcId="{576EEA1E-6ABA-4327-985A-B21AA3B2371A}" destId="{09141436-0367-468F-8657-57C1B0A0B8A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0A2ABD-BCD6-4C40-A564-F49C90FFF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10CBB9-E4EE-4CB0-9A15-2886FEFD70C3}" type="pres">
      <dgm:prSet presAssocID="{AD0A2ABD-BCD6-4C40-A564-F49C90FFF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500A5-DAD9-4C73-B7CD-5536087A6BA5}" type="presOf" srcId="{AD0A2ABD-BCD6-4C40-A564-F49C90FFF569}" destId="{A610CBB9-E4EE-4CB0-9A15-2886FEFD70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BC5EDB-C003-43A1-BA19-BDECE6DC9C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CF0D3B-968A-4128-908F-1FC037267F83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 сфере теплоэнергетики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7563F-6165-4E10-836B-A13B4FDC27EA}" type="parTrans" cxnId="{B27F00CB-3790-4A11-9666-E0C137715657}">
      <dgm:prSet/>
      <dgm:spPr/>
      <dgm:t>
        <a:bodyPr/>
        <a:lstStyle/>
        <a:p>
          <a:endParaRPr lang="ru-RU"/>
        </a:p>
      </dgm:t>
    </dgm:pt>
    <dgm:pt modelId="{B74D54FD-3BE1-4CE8-99D9-01568AB87017}" type="sibTrans" cxnId="{B27F00CB-3790-4A11-9666-E0C137715657}">
      <dgm:prSet/>
      <dgm:spPr/>
      <dgm:t>
        <a:bodyPr/>
        <a:lstStyle/>
        <a:p>
          <a:endParaRPr lang="ru-RU"/>
        </a:p>
      </dgm:t>
    </dgm:pt>
    <dgm:pt modelId="{EB274A77-60BD-4991-B0D9-8812E5F6E380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27.07.2010 № 190-ФЗ «О теплоснабжении»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DC183-FA3C-43E2-A468-8A74458E307E}" type="parTrans" cxnId="{23CE1CAF-5645-4A34-A843-3B1E8924B4A3}">
      <dgm:prSet/>
      <dgm:spPr/>
      <dgm:t>
        <a:bodyPr/>
        <a:lstStyle/>
        <a:p>
          <a:endParaRPr lang="ru-RU"/>
        </a:p>
      </dgm:t>
    </dgm:pt>
    <dgm:pt modelId="{66CC24C0-E1BD-4474-BB75-EBF6281463CA}" type="sibTrans" cxnId="{23CE1CAF-5645-4A34-A843-3B1E8924B4A3}">
      <dgm:prSet/>
      <dgm:spPr/>
      <dgm:t>
        <a:bodyPr/>
        <a:lstStyle/>
        <a:p>
          <a:endParaRPr lang="ru-RU"/>
        </a:p>
      </dgm:t>
    </dgm:pt>
    <dgm:pt modelId="{AA573D41-8707-4406-A4FF-467EA07FAE65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 сфере водоснабжения и водоотведения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1F5BA-DA0B-4176-AC53-C8DDD4437844}" type="parTrans" cxnId="{BD979005-6CD0-4494-92A1-9F5CCD7ECF0A}">
      <dgm:prSet/>
      <dgm:spPr/>
      <dgm:t>
        <a:bodyPr/>
        <a:lstStyle/>
        <a:p>
          <a:endParaRPr lang="ru-RU"/>
        </a:p>
      </dgm:t>
    </dgm:pt>
    <dgm:pt modelId="{F50839DB-9C34-4950-AC34-B5EE055F010D}" type="sibTrans" cxnId="{BD979005-6CD0-4494-92A1-9F5CCD7ECF0A}">
      <dgm:prSet/>
      <dgm:spPr/>
      <dgm:t>
        <a:bodyPr/>
        <a:lstStyle/>
        <a:p>
          <a:endParaRPr lang="ru-RU"/>
        </a:p>
      </dgm:t>
    </dgm:pt>
    <dgm:pt modelId="{E68B96E0-41D2-498A-9A07-C2BA5068F51B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07.12.2011 № 416-ФЗ «О водоснабжении и водоотведении»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9FA60-3C53-4E2F-BD2B-7F0FD8A12379}" type="parTrans" cxnId="{AE4C0E10-E944-4E57-A6BE-8140A543997F}">
      <dgm:prSet/>
      <dgm:spPr/>
      <dgm:t>
        <a:bodyPr/>
        <a:lstStyle/>
        <a:p>
          <a:endParaRPr lang="ru-RU"/>
        </a:p>
      </dgm:t>
    </dgm:pt>
    <dgm:pt modelId="{1C320105-2E3E-407F-93A6-041AD06C8690}" type="sibTrans" cxnId="{AE4C0E10-E944-4E57-A6BE-8140A543997F}">
      <dgm:prSet/>
      <dgm:spPr/>
      <dgm:t>
        <a:bodyPr/>
        <a:lstStyle/>
        <a:p>
          <a:endParaRPr lang="ru-RU"/>
        </a:p>
      </dgm:t>
    </dgm:pt>
    <dgm:pt modelId="{F8FB0496-82D3-483A-9114-0868C87A8F89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 области обращения с твердыми коммунальными отходами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B9A7EC-C025-404C-9E5D-26B0A239E2BA}" type="parTrans" cxnId="{6000EC02-0F2F-46EE-8E2A-D66A4189FA0A}">
      <dgm:prSet/>
      <dgm:spPr/>
      <dgm:t>
        <a:bodyPr/>
        <a:lstStyle/>
        <a:p>
          <a:endParaRPr lang="ru-RU"/>
        </a:p>
      </dgm:t>
    </dgm:pt>
    <dgm:pt modelId="{BAA4D78A-03CE-4E87-B6B8-DB813039181C}" type="sibTrans" cxnId="{6000EC02-0F2F-46EE-8E2A-D66A4189FA0A}">
      <dgm:prSet/>
      <dgm:spPr/>
      <dgm:t>
        <a:bodyPr/>
        <a:lstStyle/>
        <a:p>
          <a:endParaRPr lang="ru-RU"/>
        </a:p>
      </dgm:t>
    </dgm:pt>
    <dgm:pt modelId="{A7E7B8F7-BB8E-4819-81A7-D84E57A5EAEC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21.06.2016 № 56 «Об утверждении стандартов раскрытия информации в области обращения с твердыми коммунальными отходами»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33F3D-C35B-4A91-8BEB-8D64FEA457A8}" type="parTrans" cxnId="{456DA028-E1A5-4F02-A8F9-E2EFFD907FD9}">
      <dgm:prSet/>
      <dgm:spPr/>
      <dgm:t>
        <a:bodyPr/>
        <a:lstStyle/>
        <a:p>
          <a:endParaRPr lang="ru-RU"/>
        </a:p>
      </dgm:t>
    </dgm:pt>
    <dgm:pt modelId="{35BC682B-3DEF-4338-8743-9C057B21E588}" type="sibTrans" cxnId="{456DA028-E1A5-4F02-A8F9-E2EFFD907FD9}">
      <dgm:prSet/>
      <dgm:spPr/>
      <dgm:t>
        <a:bodyPr/>
        <a:lstStyle/>
        <a:p>
          <a:endParaRPr lang="ru-RU"/>
        </a:p>
      </dgm:t>
    </dgm:pt>
    <dgm:pt modelId="{AB7B1BC3-F51E-4E6F-95D9-CB87B186E044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 сфере электроэнергетики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639B0F-D995-4E1D-A080-74F6B0931F09}" type="parTrans" cxnId="{D193D334-9320-4341-AF5E-AC11856F957C}">
      <dgm:prSet/>
      <dgm:spPr/>
      <dgm:t>
        <a:bodyPr/>
        <a:lstStyle/>
        <a:p>
          <a:endParaRPr lang="ru-RU"/>
        </a:p>
      </dgm:t>
    </dgm:pt>
    <dgm:pt modelId="{577173E0-0C4B-40B8-B87B-084B44C6E2F3}" type="sibTrans" cxnId="{D193D334-9320-4341-AF5E-AC11856F957C}">
      <dgm:prSet/>
      <dgm:spPr/>
      <dgm:t>
        <a:bodyPr/>
        <a:lstStyle/>
        <a:p>
          <a:endParaRPr lang="ru-RU"/>
        </a:p>
      </dgm:t>
    </dgm:pt>
    <dgm:pt modelId="{62BF7336-1CBE-493C-9942-098ACB3A0E30}">
      <dgm:prSet/>
      <dgm:spPr/>
      <dgm:t>
        <a:bodyPr/>
        <a:lstStyle/>
        <a:p>
          <a:endParaRPr lang="ru-RU" sz="1200" dirty="0"/>
        </a:p>
      </dgm:t>
    </dgm:pt>
    <dgm:pt modelId="{C2D0ECBC-6F6C-49C2-98DB-A5C6FF00FC1C}" type="parTrans" cxnId="{B290163D-2611-4498-B18F-F9A5D6BDAEE9}">
      <dgm:prSet/>
      <dgm:spPr/>
      <dgm:t>
        <a:bodyPr/>
        <a:lstStyle/>
        <a:p>
          <a:endParaRPr lang="ru-RU"/>
        </a:p>
      </dgm:t>
    </dgm:pt>
    <dgm:pt modelId="{3C6323E0-993E-419F-BB4D-5EDDAB322BA4}" type="sibTrans" cxnId="{B290163D-2611-4498-B18F-F9A5D6BDAEE9}">
      <dgm:prSet/>
      <dgm:spPr/>
      <dgm:t>
        <a:bodyPr/>
        <a:lstStyle/>
        <a:p>
          <a:endParaRPr lang="ru-RU"/>
        </a:p>
      </dgm:t>
    </dgm:pt>
    <dgm:pt modelId="{0A69B39A-99EA-4390-B9BE-E05BAE700731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05.07.2013 № 570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FD2B18-EB22-4AAD-B259-D3DE3375EE77}" type="parTrans" cxnId="{72B7901A-23D9-4988-87E9-D98355881ADF}">
      <dgm:prSet/>
      <dgm:spPr/>
      <dgm:t>
        <a:bodyPr/>
        <a:lstStyle/>
        <a:p>
          <a:endParaRPr lang="ru-RU"/>
        </a:p>
      </dgm:t>
    </dgm:pt>
    <dgm:pt modelId="{BA09CADD-5406-4CDF-B286-10E255D6B711}" type="sibTrans" cxnId="{72B7901A-23D9-4988-87E9-D98355881ADF}">
      <dgm:prSet/>
      <dgm:spPr/>
      <dgm:t>
        <a:bodyPr/>
        <a:lstStyle/>
        <a:p>
          <a:endParaRPr lang="ru-RU"/>
        </a:p>
      </dgm:t>
    </dgm:pt>
    <dgm:pt modelId="{250D2D62-5F65-4D17-B7F9-80AE30FF6266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ФАС России от 14.07.2017 № 930/17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25B4F2-2B42-4A23-A01E-CA9A3A22401D}" type="parTrans" cxnId="{3FC9D789-716F-4FDB-8CE4-D8D6BF07C42F}">
      <dgm:prSet/>
      <dgm:spPr/>
      <dgm:t>
        <a:bodyPr/>
        <a:lstStyle/>
        <a:p>
          <a:endParaRPr lang="ru-RU"/>
        </a:p>
      </dgm:t>
    </dgm:pt>
    <dgm:pt modelId="{98BF7562-5F8B-40A6-ABFF-5CD6B59F5F08}" type="sibTrans" cxnId="{3FC9D789-716F-4FDB-8CE4-D8D6BF07C42F}">
      <dgm:prSet/>
      <dgm:spPr/>
      <dgm:t>
        <a:bodyPr/>
        <a:lstStyle/>
        <a:p>
          <a:endParaRPr lang="ru-RU"/>
        </a:p>
      </dgm:t>
    </dgm:pt>
    <dgm:pt modelId="{37332AEB-0487-47D5-B1EA-445568E119D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26.03.2003 № 35-ФЗ «Об электроэнергетике»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6BF3B-AB66-4D74-9561-9ACD27ACAA16}" type="parTrans" cxnId="{FB66765A-8F24-4E74-9FA5-4E776F09D3BE}">
      <dgm:prSet/>
      <dgm:spPr/>
      <dgm:t>
        <a:bodyPr/>
        <a:lstStyle/>
        <a:p>
          <a:endParaRPr lang="ru-RU"/>
        </a:p>
      </dgm:t>
    </dgm:pt>
    <dgm:pt modelId="{96F6F323-97F1-40E6-8441-70FD058ED938}" type="sibTrans" cxnId="{FB66765A-8F24-4E74-9FA5-4E776F09D3BE}">
      <dgm:prSet/>
      <dgm:spPr/>
      <dgm:t>
        <a:bodyPr/>
        <a:lstStyle/>
        <a:p>
          <a:endParaRPr lang="ru-RU"/>
        </a:p>
      </dgm:t>
    </dgm:pt>
    <dgm:pt modelId="{21E41613-1E58-4C37-B8B7-9E196944C4D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21.01.2004 № 24 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F0504-8E73-41C5-9AD6-E41D542DC098}" type="parTrans" cxnId="{1356818C-5B81-4808-B22C-83542F107FB3}">
      <dgm:prSet/>
      <dgm:spPr/>
      <dgm:t>
        <a:bodyPr/>
        <a:lstStyle/>
        <a:p>
          <a:endParaRPr lang="ru-RU"/>
        </a:p>
      </dgm:t>
    </dgm:pt>
    <dgm:pt modelId="{55E1C8D0-6705-48E9-B95D-7F43E3608153}" type="sibTrans" cxnId="{1356818C-5B81-4808-B22C-83542F107FB3}">
      <dgm:prSet/>
      <dgm:spPr/>
      <dgm:t>
        <a:bodyPr/>
        <a:lstStyle/>
        <a:p>
          <a:endParaRPr lang="ru-RU"/>
        </a:p>
      </dgm:t>
    </dgm:pt>
    <dgm:pt modelId="{78EB690B-95E6-410C-9615-54DD89E7E55F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17.01.2013 № 6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489472-91CF-474C-BF34-7F3AB4068468}" type="parTrans" cxnId="{41FB679A-D78E-401F-B8A5-AEC0648147A7}">
      <dgm:prSet/>
      <dgm:spPr/>
      <dgm:t>
        <a:bodyPr/>
        <a:lstStyle/>
        <a:p>
          <a:endParaRPr lang="ru-RU"/>
        </a:p>
      </dgm:t>
    </dgm:pt>
    <dgm:pt modelId="{4F542EE3-B1FD-4703-93F3-DCF180135B74}" type="sibTrans" cxnId="{41FB679A-D78E-401F-B8A5-AEC0648147A7}">
      <dgm:prSet/>
      <dgm:spPr/>
      <dgm:t>
        <a:bodyPr/>
        <a:lstStyle/>
        <a:p>
          <a:endParaRPr lang="ru-RU"/>
        </a:p>
      </dgm:t>
    </dgm:pt>
    <dgm:pt modelId="{EEFA9F85-8DE3-4D3D-A0E5-A16E254E0413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ФСТ России от 16.12.2014 № 2244-э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1A97F-04F2-4237-87E2-A6D26107202D}" type="parTrans" cxnId="{846D5393-7DD5-42EE-9D6F-7DEEC8392761}">
      <dgm:prSet/>
      <dgm:spPr/>
      <dgm:t>
        <a:bodyPr/>
        <a:lstStyle/>
        <a:p>
          <a:endParaRPr lang="ru-RU"/>
        </a:p>
      </dgm:t>
    </dgm:pt>
    <dgm:pt modelId="{118B93C8-8D3B-4670-B989-7D72B2EDEF6B}" type="sibTrans" cxnId="{846D5393-7DD5-42EE-9D6F-7DEEC8392761}">
      <dgm:prSet/>
      <dgm:spPr/>
      <dgm:t>
        <a:bodyPr/>
        <a:lstStyle/>
        <a:p>
          <a:endParaRPr lang="ru-RU"/>
        </a:p>
      </dgm:t>
    </dgm:pt>
    <dgm:pt modelId="{291CCFCE-D9FE-4DF0-A82E-5251DDD1065B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ФАС России от 19.06.2017 № 792/17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E4826-5D18-4E29-894D-6B2191B1D663}" type="parTrans" cxnId="{2C5A044E-658C-4FFD-A8DF-CECAE716FEDF}">
      <dgm:prSet/>
      <dgm:spPr/>
      <dgm:t>
        <a:bodyPr/>
        <a:lstStyle/>
        <a:p>
          <a:endParaRPr lang="ru-RU"/>
        </a:p>
      </dgm:t>
    </dgm:pt>
    <dgm:pt modelId="{FCD3849C-DD32-4F44-8DD3-4ACC9968681F}" type="sibTrans" cxnId="{2C5A044E-658C-4FFD-A8DF-CECAE716FEDF}">
      <dgm:prSet/>
      <dgm:spPr/>
      <dgm:t>
        <a:bodyPr/>
        <a:lstStyle/>
        <a:p>
          <a:endParaRPr lang="ru-RU"/>
        </a:p>
      </dgm:t>
    </dgm:pt>
    <dgm:pt modelId="{4A90397F-0202-428F-87D1-290BF1B1740D}" type="pres">
      <dgm:prSet presAssocID="{43BC5EDB-C003-43A1-BA19-BDECE6DC9C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68BAF-773B-476D-869A-02665990AF9E}" type="pres">
      <dgm:prSet presAssocID="{0ECF0D3B-968A-4128-908F-1FC037267F83}" presName="linNode" presStyleCnt="0"/>
      <dgm:spPr/>
    </dgm:pt>
    <dgm:pt modelId="{53EAD3F2-0142-422D-920A-8B5B24C1925B}" type="pres">
      <dgm:prSet presAssocID="{0ECF0D3B-968A-4128-908F-1FC037267F8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44BED-754A-479E-89C2-4CBC3A94AF27}" type="pres">
      <dgm:prSet presAssocID="{0ECF0D3B-968A-4128-908F-1FC037267F83}" presName="descendantText" presStyleLbl="alignAccFollowNode1" presStyleIdx="0" presStyleCnt="4" custScaleY="113146" custLinFactNeighborX="-2892" custLinFactNeighborY="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A29CA-00DB-41D8-95DD-73F90364E11F}" type="pres">
      <dgm:prSet presAssocID="{B74D54FD-3BE1-4CE8-99D9-01568AB87017}" presName="sp" presStyleCnt="0"/>
      <dgm:spPr/>
    </dgm:pt>
    <dgm:pt modelId="{EED72F42-F1A7-4839-9D2D-54C171F43EF8}" type="pres">
      <dgm:prSet presAssocID="{AB7B1BC3-F51E-4E6F-95D9-CB87B186E044}" presName="linNode" presStyleCnt="0"/>
      <dgm:spPr/>
    </dgm:pt>
    <dgm:pt modelId="{1F80A1EB-9809-45F8-A342-38604593E50F}" type="pres">
      <dgm:prSet presAssocID="{AB7B1BC3-F51E-4E6F-95D9-CB87B186E04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53F63-8716-4FB8-B27A-A53E125BDFD7}" type="pres">
      <dgm:prSet presAssocID="{AB7B1BC3-F51E-4E6F-95D9-CB87B186E044}" presName="descendantText" presStyleLbl="alignAccFollowNode1" presStyleIdx="1" presStyleCnt="4" custScaleY="113146" custLinFactNeighborX="-2892" custLinFactNeighborY="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62BB1-8AF9-4BC6-9DD0-AB4EDB1E1C80}" type="pres">
      <dgm:prSet presAssocID="{577173E0-0C4B-40B8-B87B-084B44C6E2F3}" presName="sp" presStyleCnt="0"/>
      <dgm:spPr/>
    </dgm:pt>
    <dgm:pt modelId="{F3B4D5D9-AB3F-4514-864E-7BDD6C351F81}" type="pres">
      <dgm:prSet presAssocID="{AA573D41-8707-4406-A4FF-467EA07FAE65}" presName="linNode" presStyleCnt="0"/>
      <dgm:spPr/>
    </dgm:pt>
    <dgm:pt modelId="{9834FA40-D23B-4AA4-968B-E8D31863104B}" type="pres">
      <dgm:prSet presAssocID="{AA573D41-8707-4406-A4FF-467EA07FAE6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68328-A20B-4279-AD19-5DA5885167F3}" type="pres">
      <dgm:prSet presAssocID="{AA573D41-8707-4406-A4FF-467EA07FAE65}" presName="descendantText" presStyleLbl="alignAccFollowNode1" presStyleIdx="2" presStyleCnt="4" custScaleY="110337" custLinFactNeighborX="-2892" custLinFactNeighborY="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2666D-B1F0-46B4-B56D-A51E854F0CCF}" type="pres">
      <dgm:prSet presAssocID="{F50839DB-9C34-4950-AC34-B5EE055F010D}" presName="sp" presStyleCnt="0"/>
      <dgm:spPr/>
    </dgm:pt>
    <dgm:pt modelId="{A89FED77-8014-4387-9345-994A52BD4773}" type="pres">
      <dgm:prSet presAssocID="{F8FB0496-82D3-483A-9114-0868C87A8F89}" presName="linNode" presStyleCnt="0"/>
      <dgm:spPr/>
    </dgm:pt>
    <dgm:pt modelId="{C0B64088-323F-4CDC-9E8D-C40238340F4D}" type="pres">
      <dgm:prSet presAssocID="{F8FB0496-82D3-483A-9114-0868C87A8F8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CD6C4-8745-4BC6-B0A4-DD97E020F034}" type="pres">
      <dgm:prSet presAssocID="{F8FB0496-82D3-483A-9114-0868C87A8F89}" presName="descendantText" presStyleLbl="alignAccFollowNode1" presStyleIdx="3" presStyleCnt="4" custScaleY="113146" custLinFactNeighborX="-2892" custLinFactNeighborY="1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979005-6CD0-4494-92A1-9F5CCD7ECF0A}" srcId="{43BC5EDB-C003-43A1-BA19-BDECE6DC9CA6}" destId="{AA573D41-8707-4406-A4FF-467EA07FAE65}" srcOrd="2" destOrd="0" parTransId="{7041F5BA-DA0B-4176-AC53-C8DDD4437844}" sibTransId="{F50839DB-9C34-4950-AC34-B5EE055F010D}"/>
    <dgm:cxn modelId="{AE4C0E10-E944-4E57-A6BE-8140A543997F}" srcId="{AA573D41-8707-4406-A4FF-467EA07FAE65}" destId="{E68B96E0-41D2-498A-9A07-C2BA5068F51B}" srcOrd="0" destOrd="0" parTransId="{AB69FA60-3C53-4E2F-BD2B-7F0FD8A12379}" sibTransId="{1C320105-2E3E-407F-93A6-041AD06C8690}"/>
    <dgm:cxn modelId="{FB66765A-8F24-4E74-9FA5-4E776F09D3BE}" srcId="{AB7B1BC3-F51E-4E6F-95D9-CB87B186E044}" destId="{37332AEB-0487-47D5-B1EA-445568E119D2}" srcOrd="1" destOrd="0" parTransId="{15C6BF3B-AB66-4D74-9561-9ACD27ACAA16}" sibTransId="{96F6F323-97F1-40E6-8441-70FD058ED938}"/>
    <dgm:cxn modelId="{49892676-8717-4178-B66B-61AC9D6C09D2}" type="presOf" srcId="{EB274A77-60BD-4991-B0D9-8812E5F6E380}" destId="{5EF44BED-754A-479E-89C2-4CBC3A94AF27}" srcOrd="0" destOrd="0" presId="urn:microsoft.com/office/officeart/2005/8/layout/vList5"/>
    <dgm:cxn modelId="{3FC9D789-716F-4FDB-8CE4-D8D6BF07C42F}" srcId="{0ECF0D3B-968A-4128-908F-1FC037267F83}" destId="{250D2D62-5F65-4D17-B7F9-80AE30FF6266}" srcOrd="2" destOrd="0" parTransId="{1D25B4F2-2B42-4A23-A01E-CA9A3A22401D}" sibTransId="{98BF7562-5F8B-40A6-ABFF-5CD6B59F5F08}"/>
    <dgm:cxn modelId="{6D0D1390-C515-4D15-AE2E-096719277A7F}" type="presOf" srcId="{0A69B39A-99EA-4390-B9BE-E05BAE700731}" destId="{5EF44BED-754A-479E-89C2-4CBC3A94AF27}" srcOrd="0" destOrd="1" presId="urn:microsoft.com/office/officeart/2005/8/layout/vList5"/>
    <dgm:cxn modelId="{41FB679A-D78E-401F-B8A5-AEC0648147A7}" srcId="{AA573D41-8707-4406-A4FF-467EA07FAE65}" destId="{78EB690B-95E6-410C-9615-54DD89E7E55F}" srcOrd="1" destOrd="0" parTransId="{76489472-91CF-474C-BF34-7F3AB4068468}" sibTransId="{4F542EE3-B1FD-4703-93F3-DCF180135B74}"/>
    <dgm:cxn modelId="{1356818C-5B81-4808-B22C-83542F107FB3}" srcId="{AB7B1BC3-F51E-4E6F-95D9-CB87B186E044}" destId="{21E41613-1E58-4C37-B8B7-9E196944C4D2}" srcOrd="2" destOrd="0" parTransId="{47BF0504-8E73-41C5-9AD6-E41D542DC098}" sibTransId="{55E1C8D0-6705-48E9-B95D-7F43E3608153}"/>
    <dgm:cxn modelId="{2C5A044E-658C-4FFD-A8DF-CECAE716FEDF}" srcId="{AA573D41-8707-4406-A4FF-467EA07FAE65}" destId="{291CCFCE-D9FE-4DF0-A82E-5251DDD1065B}" srcOrd="3" destOrd="0" parTransId="{0D9E4826-5D18-4E29-894D-6B2191B1D663}" sibTransId="{FCD3849C-DD32-4F44-8DD3-4ACC9968681F}"/>
    <dgm:cxn modelId="{C99627DD-9496-407B-B8D9-DEFC73553579}" type="presOf" srcId="{21E41613-1E58-4C37-B8B7-9E196944C4D2}" destId="{90C53F63-8716-4FB8-B27A-A53E125BDFD7}" srcOrd="0" destOrd="2" presId="urn:microsoft.com/office/officeart/2005/8/layout/vList5"/>
    <dgm:cxn modelId="{6000EC02-0F2F-46EE-8E2A-D66A4189FA0A}" srcId="{43BC5EDB-C003-43A1-BA19-BDECE6DC9CA6}" destId="{F8FB0496-82D3-483A-9114-0868C87A8F89}" srcOrd="3" destOrd="0" parTransId="{FAB9A7EC-C025-404C-9E5D-26B0A239E2BA}" sibTransId="{BAA4D78A-03CE-4E87-B6B8-DB813039181C}"/>
    <dgm:cxn modelId="{2BA7C118-E85A-4291-B17E-0EAEC1F3ABF6}" type="presOf" srcId="{0ECF0D3B-968A-4128-908F-1FC037267F83}" destId="{53EAD3F2-0142-422D-920A-8B5B24C1925B}" srcOrd="0" destOrd="0" presId="urn:microsoft.com/office/officeart/2005/8/layout/vList5"/>
    <dgm:cxn modelId="{456DA028-E1A5-4F02-A8F9-E2EFFD907FD9}" srcId="{F8FB0496-82D3-483A-9114-0868C87A8F89}" destId="{A7E7B8F7-BB8E-4819-81A7-D84E57A5EAEC}" srcOrd="0" destOrd="0" parTransId="{F5F33F3D-C35B-4A91-8BEB-8D64FEA457A8}" sibTransId="{35BC682B-3DEF-4338-8743-9C057B21E588}"/>
    <dgm:cxn modelId="{72B7901A-23D9-4988-87E9-D98355881ADF}" srcId="{0ECF0D3B-968A-4128-908F-1FC037267F83}" destId="{0A69B39A-99EA-4390-B9BE-E05BAE700731}" srcOrd="1" destOrd="0" parTransId="{2CFD2B18-EB22-4AAD-B259-D3DE3375EE77}" sibTransId="{BA09CADD-5406-4CDF-B286-10E255D6B711}"/>
    <dgm:cxn modelId="{D193D334-9320-4341-AF5E-AC11856F957C}" srcId="{43BC5EDB-C003-43A1-BA19-BDECE6DC9CA6}" destId="{AB7B1BC3-F51E-4E6F-95D9-CB87B186E044}" srcOrd="1" destOrd="0" parTransId="{0D639B0F-D995-4E1D-A080-74F6B0931F09}" sibTransId="{577173E0-0C4B-40B8-B87B-084B44C6E2F3}"/>
    <dgm:cxn modelId="{8B4ED83A-CBAF-40E2-AC7F-224024B72FAD}" type="presOf" srcId="{AA573D41-8707-4406-A4FF-467EA07FAE65}" destId="{9834FA40-D23B-4AA4-968B-E8D31863104B}" srcOrd="0" destOrd="0" presId="urn:microsoft.com/office/officeart/2005/8/layout/vList5"/>
    <dgm:cxn modelId="{63673AE0-5CCD-498E-BCF0-6BA086B1F2CE}" type="presOf" srcId="{43BC5EDB-C003-43A1-BA19-BDECE6DC9CA6}" destId="{4A90397F-0202-428F-87D1-290BF1B1740D}" srcOrd="0" destOrd="0" presId="urn:microsoft.com/office/officeart/2005/8/layout/vList5"/>
    <dgm:cxn modelId="{ED6D9D13-DA42-43B2-9254-527984FAC186}" type="presOf" srcId="{F8FB0496-82D3-483A-9114-0868C87A8F89}" destId="{C0B64088-323F-4CDC-9E8D-C40238340F4D}" srcOrd="0" destOrd="0" presId="urn:microsoft.com/office/officeart/2005/8/layout/vList5"/>
    <dgm:cxn modelId="{E34C0F3F-CFBF-4BB9-B977-1B8CBEF5EEC4}" type="presOf" srcId="{291CCFCE-D9FE-4DF0-A82E-5251DDD1065B}" destId="{85B68328-A20B-4279-AD19-5DA5885167F3}" srcOrd="0" destOrd="3" presId="urn:microsoft.com/office/officeart/2005/8/layout/vList5"/>
    <dgm:cxn modelId="{3790A83D-ABBD-426F-8379-F3C953EE97E2}" type="presOf" srcId="{37332AEB-0487-47D5-B1EA-445568E119D2}" destId="{90C53F63-8716-4FB8-B27A-A53E125BDFD7}" srcOrd="0" destOrd="1" presId="urn:microsoft.com/office/officeart/2005/8/layout/vList5"/>
    <dgm:cxn modelId="{B27F00CB-3790-4A11-9666-E0C137715657}" srcId="{43BC5EDB-C003-43A1-BA19-BDECE6DC9CA6}" destId="{0ECF0D3B-968A-4128-908F-1FC037267F83}" srcOrd="0" destOrd="0" parTransId="{0537563F-6165-4E10-836B-A13B4FDC27EA}" sibTransId="{B74D54FD-3BE1-4CE8-99D9-01568AB87017}"/>
    <dgm:cxn modelId="{481DBB5F-42D9-4C4F-B045-5063D4419A6A}" type="presOf" srcId="{250D2D62-5F65-4D17-B7F9-80AE30FF6266}" destId="{5EF44BED-754A-479E-89C2-4CBC3A94AF27}" srcOrd="0" destOrd="2" presId="urn:microsoft.com/office/officeart/2005/8/layout/vList5"/>
    <dgm:cxn modelId="{0BC4FEB5-E5B9-466E-B295-959565A39A92}" type="presOf" srcId="{78EB690B-95E6-410C-9615-54DD89E7E55F}" destId="{85B68328-A20B-4279-AD19-5DA5885167F3}" srcOrd="0" destOrd="1" presId="urn:microsoft.com/office/officeart/2005/8/layout/vList5"/>
    <dgm:cxn modelId="{9A3D9B1D-82CC-4A5D-BE83-D93F9A0D6444}" type="presOf" srcId="{EEFA9F85-8DE3-4D3D-A0E5-A16E254E0413}" destId="{85B68328-A20B-4279-AD19-5DA5885167F3}" srcOrd="0" destOrd="2" presId="urn:microsoft.com/office/officeart/2005/8/layout/vList5"/>
    <dgm:cxn modelId="{B290163D-2611-4498-B18F-F9A5D6BDAEE9}" srcId="{AB7B1BC3-F51E-4E6F-95D9-CB87B186E044}" destId="{62BF7336-1CBE-493C-9942-098ACB3A0E30}" srcOrd="0" destOrd="0" parTransId="{C2D0ECBC-6F6C-49C2-98DB-A5C6FF00FC1C}" sibTransId="{3C6323E0-993E-419F-BB4D-5EDDAB322BA4}"/>
    <dgm:cxn modelId="{BA94AFFA-DCE0-4784-9D3F-345C924C7C2C}" type="presOf" srcId="{A7E7B8F7-BB8E-4819-81A7-D84E57A5EAEC}" destId="{4EFCD6C4-8745-4BC6-B0A4-DD97E020F034}" srcOrd="0" destOrd="0" presId="urn:microsoft.com/office/officeart/2005/8/layout/vList5"/>
    <dgm:cxn modelId="{23CE1CAF-5645-4A34-A843-3B1E8924B4A3}" srcId="{0ECF0D3B-968A-4128-908F-1FC037267F83}" destId="{EB274A77-60BD-4991-B0D9-8812E5F6E380}" srcOrd="0" destOrd="0" parTransId="{484DC183-FA3C-43E2-A468-8A74458E307E}" sibTransId="{66CC24C0-E1BD-4474-BB75-EBF6281463CA}"/>
    <dgm:cxn modelId="{C754C93F-D3DB-41E9-BA8C-2B2BBBCF3267}" type="presOf" srcId="{E68B96E0-41D2-498A-9A07-C2BA5068F51B}" destId="{85B68328-A20B-4279-AD19-5DA5885167F3}" srcOrd="0" destOrd="0" presId="urn:microsoft.com/office/officeart/2005/8/layout/vList5"/>
    <dgm:cxn modelId="{846D5393-7DD5-42EE-9D6F-7DEEC8392761}" srcId="{AA573D41-8707-4406-A4FF-467EA07FAE65}" destId="{EEFA9F85-8DE3-4D3D-A0E5-A16E254E0413}" srcOrd="2" destOrd="0" parTransId="{4F21A97F-04F2-4237-87E2-A6D26107202D}" sibTransId="{118B93C8-8D3B-4670-B989-7D72B2EDEF6B}"/>
    <dgm:cxn modelId="{0DE9C129-8DCC-4108-87BB-654B6C385606}" type="presOf" srcId="{62BF7336-1CBE-493C-9942-098ACB3A0E30}" destId="{90C53F63-8716-4FB8-B27A-A53E125BDFD7}" srcOrd="0" destOrd="0" presId="urn:microsoft.com/office/officeart/2005/8/layout/vList5"/>
    <dgm:cxn modelId="{C5D98AA4-0028-47A6-A3EC-E9966E320B99}" type="presOf" srcId="{AB7B1BC3-F51E-4E6F-95D9-CB87B186E044}" destId="{1F80A1EB-9809-45F8-A342-38604593E50F}" srcOrd="0" destOrd="0" presId="urn:microsoft.com/office/officeart/2005/8/layout/vList5"/>
    <dgm:cxn modelId="{E5C31401-00F2-421D-9B29-2A26017F8A31}" type="presParOf" srcId="{4A90397F-0202-428F-87D1-290BF1B1740D}" destId="{12068BAF-773B-476D-869A-02665990AF9E}" srcOrd="0" destOrd="0" presId="urn:microsoft.com/office/officeart/2005/8/layout/vList5"/>
    <dgm:cxn modelId="{4B6F6109-F038-4B51-9ECC-B8DFCCB9B539}" type="presParOf" srcId="{12068BAF-773B-476D-869A-02665990AF9E}" destId="{53EAD3F2-0142-422D-920A-8B5B24C1925B}" srcOrd="0" destOrd="0" presId="urn:microsoft.com/office/officeart/2005/8/layout/vList5"/>
    <dgm:cxn modelId="{707201B7-B802-4BDE-9C4C-B3A6D3EAC70E}" type="presParOf" srcId="{12068BAF-773B-476D-869A-02665990AF9E}" destId="{5EF44BED-754A-479E-89C2-4CBC3A94AF27}" srcOrd="1" destOrd="0" presId="urn:microsoft.com/office/officeart/2005/8/layout/vList5"/>
    <dgm:cxn modelId="{9C2CEE48-C8C7-4C88-875E-3A4F5D3186D4}" type="presParOf" srcId="{4A90397F-0202-428F-87D1-290BF1B1740D}" destId="{716A29CA-00DB-41D8-95DD-73F90364E11F}" srcOrd="1" destOrd="0" presId="urn:microsoft.com/office/officeart/2005/8/layout/vList5"/>
    <dgm:cxn modelId="{35F4709D-B071-4793-BA6E-3A5CAFF4921D}" type="presParOf" srcId="{4A90397F-0202-428F-87D1-290BF1B1740D}" destId="{EED72F42-F1A7-4839-9D2D-54C171F43EF8}" srcOrd="2" destOrd="0" presId="urn:microsoft.com/office/officeart/2005/8/layout/vList5"/>
    <dgm:cxn modelId="{F85399CA-8234-4116-B448-2235284A6446}" type="presParOf" srcId="{EED72F42-F1A7-4839-9D2D-54C171F43EF8}" destId="{1F80A1EB-9809-45F8-A342-38604593E50F}" srcOrd="0" destOrd="0" presId="urn:microsoft.com/office/officeart/2005/8/layout/vList5"/>
    <dgm:cxn modelId="{C6DA4A44-D99D-4CCB-B8C3-9854CA5FCDE8}" type="presParOf" srcId="{EED72F42-F1A7-4839-9D2D-54C171F43EF8}" destId="{90C53F63-8716-4FB8-B27A-A53E125BDFD7}" srcOrd="1" destOrd="0" presId="urn:microsoft.com/office/officeart/2005/8/layout/vList5"/>
    <dgm:cxn modelId="{0E9E00EF-C2E3-4472-B970-9D5CEC7F1886}" type="presParOf" srcId="{4A90397F-0202-428F-87D1-290BF1B1740D}" destId="{E7362BB1-8AF9-4BC6-9DD0-AB4EDB1E1C80}" srcOrd="3" destOrd="0" presId="urn:microsoft.com/office/officeart/2005/8/layout/vList5"/>
    <dgm:cxn modelId="{E2A4791E-8D5B-474A-987C-C9941476B757}" type="presParOf" srcId="{4A90397F-0202-428F-87D1-290BF1B1740D}" destId="{F3B4D5D9-AB3F-4514-864E-7BDD6C351F81}" srcOrd="4" destOrd="0" presId="urn:microsoft.com/office/officeart/2005/8/layout/vList5"/>
    <dgm:cxn modelId="{71630467-0940-4C80-8001-FB452D75945C}" type="presParOf" srcId="{F3B4D5D9-AB3F-4514-864E-7BDD6C351F81}" destId="{9834FA40-D23B-4AA4-968B-E8D31863104B}" srcOrd="0" destOrd="0" presId="urn:microsoft.com/office/officeart/2005/8/layout/vList5"/>
    <dgm:cxn modelId="{EC2E7764-D605-4168-8B49-268772126827}" type="presParOf" srcId="{F3B4D5D9-AB3F-4514-864E-7BDD6C351F81}" destId="{85B68328-A20B-4279-AD19-5DA5885167F3}" srcOrd="1" destOrd="0" presId="urn:microsoft.com/office/officeart/2005/8/layout/vList5"/>
    <dgm:cxn modelId="{B93C3543-7B64-4A15-B300-2E3386DB0F5B}" type="presParOf" srcId="{4A90397F-0202-428F-87D1-290BF1B1740D}" destId="{0552666D-B1F0-46B4-B56D-A51E854F0CCF}" srcOrd="5" destOrd="0" presId="urn:microsoft.com/office/officeart/2005/8/layout/vList5"/>
    <dgm:cxn modelId="{BB202339-85BE-40E8-910F-218591ADB3E8}" type="presParOf" srcId="{4A90397F-0202-428F-87D1-290BF1B1740D}" destId="{A89FED77-8014-4387-9345-994A52BD4773}" srcOrd="6" destOrd="0" presId="urn:microsoft.com/office/officeart/2005/8/layout/vList5"/>
    <dgm:cxn modelId="{30453465-670F-4ACA-84B1-EF6B93E651BE}" type="presParOf" srcId="{A89FED77-8014-4387-9345-994A52BD4773}" destId="{C0B64088-323F-4CDC-9E8D-C40238340F4D}" srcOrd="0" destOrd="0" presId="urn:microsoft.com/office/officeart/2005/8/layout/vList5"/>
    <dgm:cxn modelId="{65E7A2FC-C6CC-486B-A837-6A010783F25C}" type="presParOf" srcId="{A89FED77-8014-4387-9345-994A52BD4773}" destId="{4EFCD6C4-8745-4BC6-B0A4-DD97E020F0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A1C8B-D804-46D0-B0FD-9DC17BF2D44E}">
      <dsp:nvSpPr>
        <dsp:cNvPr id="0" name=""/>
        <dsp:cNvSpPr/>
      </dsp:nvSpPr>
      <dsp:spPr>
        <a:xfrm>
          <a:off x="0" y="196292"/>
          <a:ext cx="7920880" cy="1263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Публичные обсуждения </a:t>
          </a:r>
          <a:b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результатов правоприменительной практики при осуществлении государственного контроля (надзора)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684" y="257976"/>
        <a:ext cx="7797512" cy="1140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0157D-A4B9-4A56-A1C2-A8082203D778}">
      <dsp:nvSpPr>
        <dsp:cNvPr id="0" name=""/>
        <dsp:cNvSpPr/>
      </dsp:nvSpPr>
      <dsp:spPr>
        <a:xfrm>
          <a:off x="-436356" y="5760626"/>
          <a:ext cx="8928992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38065-1FFE-4349-9D36-0A81D6882197}">
      <dsp:nvSpPr>
        <dsp:cNvPr id="0" name=""/>
        <dsp:cNvSpPr/>
      </dsp:nvSpPr>
      <dsp:spPr>
        <a:xfrm>
          <a:off x="-12" y="4410611"/>
          <a:ext cx="8928992" cy="0"/>
        </a:xfrm>
        <a:prstGeom prst="lin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94966-B285-4F28-A806-4426118C2373}">
      <dsp:nvSpPr>
        <dsp:cNvPr id="0" name=""/>
        <dsp:cNvSpPr/>
      </dsp:nvSpPr>
      <dsp:spPr>
        <a:xfrm>
          <a:off x="-148317" y="3207709"/>
          <a:ext cx="8928992" cy="0"/>
        </a:xfrm>
        <a:prstGeom prst="lin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39F08-80A4-4E26-8EBC-8027E60495BC}">
      <dsp:nvSpPr>
        <dsp:cNvPr id="0" name=""/>
        <dsp:cNvSpPr/>
      </dsp:nvSpPr>
      <dsp:spPr>
        <a:xfrm>
          <a:off x="0" y="1728192"/>
          <a:ext cx="8928992" cy="0"/>
        </a:xfrm>
        <a:prstGeom prst="lin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9E37D-004B-4C47-BF36-CF7CCB644477}">
      <dsp:nvSpPr>
        <dsp:cNvPr id="0" name=""/>
        <dsp:cNvSpPr/>
      </dsp:nvSpPr>
      <dsp:spPr>
        <a:xfrm>
          <a:off x="576046" y="72015"/>
          <a:ext cx="8263546" cy="1584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официальном сайте перечней нормативных правовых актов или их отдельных частей, содержащих обязательные требования, оценка соблюдения которых является предметом государственного контроля (надзора), а также текстов соответствующих нормативных правовых актов</a:t>
          </a:r>
          <a:endParaRPr lang="ru-RU" sz="2000" kern="1200" dirty="0"/>
        </a:p>
      </dsp:txBody>
      <dsp:txXfrm>
        <a:off x="576046" y="72015"/>
        <a:ext cx="8263546" cy="1584073"/>
      </dsp:txXfrm>
    </dsp:sp>
    <dsp:sp modelId="{648ADFC3-78DF-478D-91EB-53A456121195}">
      <dsp:nvSpPr>
        <dsp:cNvPr id="0" name=""/>
        <dsp:cNvSpPr/>
      </dsp:nvSpPr>
      <dsp:spPr>
        <a:xfrm flipH="1">
          <a:off x="0" y="1077399"/>
          <a:ext cx="449310" cy="54848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1)</a:t>
          </a:r>
          <a:endParaRPr lang="ru-RU" sz="2800" kern="1200" dirty="0"/>
        </a:p>
      </dsp:txBody>
      <dsp:txXfrm>
        <a:off x="21937" y="1099336"/>
        <a:ext cx="405436" cy="526552"/>
      </dsp:txXfrm>
    </dsp:sp>
    <dsp:sp modelId="{0F62EF90-B569-40D0-9331-0E27AE9D660A}">
      <dsp:nvSpPr>
        <dsp:cNvPr id="0" name=""/>
        <dsp:cNvSpPr/>
      </dsp:nvSpPr>
      <dsp:spPr>
        <a:xfrm>
          <a:off x="576046" y="2183552"/>
          <a:ext cx="8217558" cy="979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информирование юридических лиц, индивидуальных предпринимателей по вопросам соблюдения обязательных требований</a:t>
          </a:r>
          <a:endParaRPr lang="ru-RU" sz="2000" kern="1200" dirty="0"/>
        </a:p>
      </dsp:txBody>
      <dsp:txXfrm>
        <a:off x="576046" y="2183552"/>
        <a:ext cx="8217558" cy="979261"/>
      </dsp:txXfrm>
    </dsp:sp>
    <dsp:sp modelId="{529CE83E-C4D1-4C08-9500-589509A0F927}">
      <dsp:nvSpPr>
        <dsp:cNvPr id="0" name=""/>
        <dsp:cNvSpPr/>
      </dsp:nvSpPr>
      <dsp:spPr>
        <a:xfrm>
          <a:off x="0" y="2588567"/>
          <a:ext cx="459525" cy="54343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2)</a:t>
          </a:r>
          <a:endParaRPr lang="ru-RU" sz="2800" kern="1200" dirty="0"/>
        </a:p>
      </dsp:txBody>
      <dsp:txXfrm>
        <a:off x="22436" y="2611003"/>
        <a:ext cx="414653" cy="520997"/>
      </dsp:txXfrm>
    </dsp:sp>
    <dsp:sp modelId="{23FF9C48-AD3B-400F-9496-E81A70E94DC3}">
      <dsp:nvSpPr>
        <dsp:cNvPr id="0" name=""/>
        <dsp:cNvSpPr/>
      </dsp:nvSpPr>
      <dsp:spPr>
        <a:xfrm>
          <a:off x="648051" y="3398596"/>
          <a:ext cx="8118644" cy="970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регулярное обобщение практики осуществления государственного контроля (надзора)</a:t>
          </a:r>
          <a:endParaRPr lang="ru-RU" sz="2000" kern="1200" dirty="0"/>
        </a:p>
      </dsp:txBody>
      <dsp:txXfrm>
        <a:off x="648051" y="3398596"/>
        <a:ext cx="8118644" cy="970808"/>
      </dsp:txXfrm>
    </dsp:sp>
    <dsp:sp modelId="{CDC2CCE0-A7DD-42E0-8B70-7DE4BCE42274}">
      <dsp:nvSpPr>
        <dsp:cNvPr id="0" name=""/>
        <dsp:cNvSpPr/>
      </dsp:nvSpPr>
      <dsp:spPr>
        <a:xfrm>
          <a:off x="0" y="3821976"/>
          <a:ext cx="460802" cy="5446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3)</a:t>
          </a:r>
          <a:endParaRPr lang="ru-RU" sz="2800" kern="1200" dirty="0"/>
        </a:p>
      </dsp:txBody>
      <dsp:txXfrm>
        <a:off x="22499" y="3844475"/>
        <a:ext cx="415804" cy="522194"/>
      </dsp:txXfrm>
    </dsp:sp>
    <dsp:sp modelId="{B0C21842-6F03-4C55-A448-8AA4896DB12F}">
      <dsp:nvSpPr>
        <dsp:cNvPr id="0" name=""/>
        <dsp:cNvSpPr/>
      </dsp:nvSpPr>
      <dsp:spPr>
        <a:xfrm>
          <a:off x="576046" y="4829233"/>
          <a:ext cx="8352879" cy="859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выдача предостережений о недопустимости нарушения обязательных требований</a:t>
          </a:r>
          <a:endParaRPr lang="ru-RU" sz="2000" kern="1200" dirty="0"/>
        </a:p>
      </dsp:txBody>
      <dsp:txXfrm>
        <a:off x="576046" y="4829233"/>
        <a:ext cx="8352879" cy="859754"/>
      </dsp:txXfrm>
    </dsp:sp>
    <dsp:sp modelId="{4D8305F8-5530-41A8-A15F-F6C8EA42AE18}">
      <dsp:nvSpPr>
        <dsp:cNvPr id="0" name=""/>
        <dsp:cNvSpPr/>
      </dsp:nvSpPr>
      <dsp:spPr>
        <a:xfrm>
          <a:off x="0" y="5044777"/>
          <a:ext cx="460802" cy="5446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4)</a:t>
          </a:r>
          <a:endParaRPr lang="ru-RU" sz="2800" kern="1200" dirty="0"/>
        </a:p>
      </dsp:txBody>
      <dsp:txXfrm>
        <a:off x="22499" y="5067276"/>
        <a:ext cx="415804" cy="522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B4B2F-0026-4DD4-B814-F1B621695256}">
      <dsp:nvSpPr>
        <dsp:cNvPr id="0" name=""/>
        <dsp:cNvSpPr/>
      </dsp:nvSpPr>
      <dsp:spPr>
        <a:xfrm>
          <a:off x="0" y="1"/>
          <a:ext cx="9001000" cy="5390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Распоряжение Департамента тарифного регулирования Томской области от 01.09.2017 № 30-р </a:t>
          </a:r>
          <a:b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«Об утверждении Перечней правовых актов и их отдельных частей (положений), содержащих обязательные требования, соблюдение которых оценивается при проведении мероприятий по региональному государственному контролю (надзору) в рамках отдельного вида регионального государственного контроля (надзора) в Департаменте тарифного регулирования Томской области»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121" y="263122"/>
        <a:ext cx="8474758" cy="4863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59C66-D440-4A7D-BA6D-F81BA8AC3047}">
      <dsp:nvSpPr>
        <dsp:cNvPr id="0" name=""/>
        <dsp:cNvSpPr/>
      </dsp:nvSpPr>
      <dsp:spPr>
        <a:xfrm>
          <a:off x="107513" y="146687"/>
          <a:ext cx="4214741" cy="2467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установленного порядка ценообразования (статья 14.6 КоАП РФ)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988" y="267162"/>
        <a:ext cx="3973791" cy="2226987"/>
      </dsp:txXfrm>
    </dsp:sp>
    <dsp:sp modelId="{9786AF1D-7599-460C-A47D-2054A08EC47A}">
      <dsp:nvSpPr>
        <dsp:cNvPr id="0" name=""/>
        <dsp:cNvSpPr/>
      </dsp:nvSpPr>
      <dsp:spPr>
        <a:xfrm>
          <a:off x="4788027" y="158217"/>
          <a:ext cx="4214741" cy="2467937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Непредставление (несвоевременное представление) сведений, обязательность представления которых предусмотрена законодательством, представление заведомо недостоверных сведений (статья 19.7.1 КоАП РФ)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8502" y="278692"/>
        <a:ext cx="3973791" cy="2226987"/>
      </dsp:txXfrm>
    </dsp:sp>
    <dsp:sp modelId="{772F6DB2-F600-4BCD-BE2C-718A96678ABF}">
      <dsp:nvSpPr>
        <dsp:cNvPr id="0" name=""/>
        <dsp:cNvSpPr/>
      </dsp:nvSpPr>
      <dsp:spPr>
        <a:xfrm>
          <a:off x="107584" y="3233716"/>
          <a:ext cx="4214741" cy="2467937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стандартов раскрытия информации  (статья 19.8.1 КоАП РФ)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059" y="3354191"/>
        <a:ext cx="3973791" cy="2226987"/>
      </dsp:txXfrm>
    </dsp:sp>
    <dsp:sp modelId="{49E184AB-53C4-4773-9075-AA6029049A69}">
      <dsp:nvSpPr>
        <dsp:cNvPr id="0" name=""/>
        <dsp:cNvSpPr/>
      </dsp:nvSpPr>
      <dsp:spPr>
        <a:xfrm>
          <a:off x="4788027" y="3240359"/>
          <a:ext cx="4214741" cy="2467937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Неуплата административного штрафа в установленный срок (часть 1 статьи 20.25 КоАП РФ)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8502" y="3360834"/>
        <a:ext cx="3973791" cy="22269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90836-0356-45DC-8863-DC0532FB2128}">
      <dsp:nvSpPr>
        <dsp:cNvPr id="0" name=""/>
        <dsp:cNvSpPr/>
      </dsp:nvSpPr>
      <dsp:spPr>
        <a:xfrm>
          <a:off x="0" y="0"/>
          <a:ext cx="9011318" cy="5688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</a:t>
          </a:r>
          <a:r>
            <a:rPr lang="ru-RU" sz="2000" kern="1200" dirty="0" smtClean="0"/>
            <a:t>. Статья 31 Федерального закона от 07.12.2011 № 416-ФЗ «О водоснабжении и водоотведении».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</a:t>
          </a:r>
          <a:r>
            <a:rPr lang="ru-RU" sz="2000" kern="1200" dirty="0" smtClean="0"/>
            <a:t>. Статья 7 Федерального закона от 27.07.2010 № 190-ФЗ «О теплоснабжении».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</a:t>
          </a:r>
          <a:r>
            <a:rPr lang="ru-RU" sz="2000" kern="1200" dirty="0" smtClean="0"/>
            <a:t>. Статья 23 Федерального закона от 26.03.2003 № 35-ФЗ «Об электроэнергетике».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</a:t>
          </a:r>
          <a:r>
            <a:rPr lang="ru-RU" sz="2000" kern="1200" dirty="0" smtClean="0"/>
            <a:t>. Постановление Правительства Российской Федерации от 13.05.2013 </a:t>
          </a:r>
          <a:br>
            <a:rPr lang="ru-RU" sz="2000" kern="1200" dirty="0" smtClean="0"/>
          </a:br>
          <a:r>
            <a:rPr lang="ru-RU" sz="2000" kern="1200" dirty="0" smtClean="0"/>
            <a:t>№ 406 «О государственном регулировании тарифов в сфере водоснабжения и водоотведения».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</a:t>
          </a:r>
          <a:r>
            <a:rPr lang="ru-RU" sz="2000" kern="1200" dirty="0" smtClean="0"/>
            <a:t>. Постановление Правительства Российской Федерации от 22.10.2012 </a:t>
          </a:r>
          <a:br>
            <a:rPr lang="ru-RU" sz="2000" kern="1200" dirty="0" smtClean="0"/>
          </a:br>
          <a:r>
            <a:rPr lang="ru-RU" sz="2000" kern="1200" dirty="0" smtClean="0"/>
            <a:t>№ 1075 «О ценообразовании в сфере теплоснабжения».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</a:t>
          </a:r>
          <a:r>
            <a:rPr lang="ru-RU" sz="2000" kern="1200" dirty="0" smtClean="0"/>
            <a:t>. Постановление Правительства Российской Федерации от 29.12.2011 </a:t>
          </a:r>
          <a:br>
            <a:rPr lang="ru-RU" sz="2000" kern="1200" dirty="0" smtClean="0"/>
          </a:br>
          <a:r>
            <a:rPr lang="ru-RU" sz="2000" kern="1200" dirty="0" smtClean="0"/>
            <a:t>№ 1178 «О ценообразовании в области регулируемых цен (тарифов) в электроэнергетике».</a:t>
          </a:r>
        </a:p>
        <a:p>
          <a:pPr marL="0" lvl="0" indent="44767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</a:t>
          </a:r>
          <a:r>
            <a:rPr lang="ru-RU" sz="2000" kern="1200" dirty="0" smtClean="0"/>
            <a:t>. Приказ Федеральной службы по тарифам от 12.04.2013 </a:t>
          </a:r>
          <a:br>
            <a:rPr lang="ru-RU" sz="2000" kern="1200" dirty="0" smtClean="0"/>
          </a:br>
          <a:r>
            <a:rPr lang="ru-RU" sz="2000" kern="1200" dirty="0" smtClean="0"/>
            <a:t>№ 91.</a:t>
          </a:r>
          <a:endParaRPr lang="ru-RU" sz="2000" kern="1200" dirty="0"/>
        </a:p>
      </dsp:txBody>
      <dsp:txXfrm>
        <a:off x="166614" y="166614"/>
        <a:ext cx="8678090" cy="5355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44BED-754A-479E-89C2-4CBC3A94AF27}">
      <dsp:nvSpPr>
        <dsp:cNvPr id="0" name=""/>
        <dsp:cNvSpPr/>
      </dsp:nvSpPr>
      <dsp:spPr>
        <a:xfrm rot="5400000">
          <a:off x="5495551" y="-2230772"/>
          <a:ext cx="1239521" cy="5845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27.07.2010 № 190-ФЗ «О теплоснабжении»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05.07.2013 № 570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ФАС России от 14.07.2017 № 930/17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92772" y="132515"/>
        <a:ext cx="5784571" cy="1118505"/>
      </dsp:txXfrm>
    </dsp:sp>
    <dsp:sp modelId="{53EAD3F2-0142-422D-920A-8B5B24C1925B}">
      <dsp:nvSpPr>
        <dsp:cNvPr id="0" name=""/>
        <dsp:cNvSpPr/>
      </dsp:nvSpPr>
      <dsp:spPr>
        <a:xfrm>
          <a:off x="0" y="2847"/>
          <a:ext cx="3287857" cy="1369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сфере теплоэнергетики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48" y="69695"/>
        <a:ext cx="3154161" cy="1235686"/>
      </dsp:txXfrm>
    </dsp:sp>
    <dsp:sp modelId="{90C53F63-8716-4FB8-B27A-A53E125BDFD7}">
      <dsp:nvSpPr>
        <dsp:cNvPr id="0" name=""/>
        <dsp:cNvSpPr/>
      </dsp:nvSpPr>
      <dsp:spPr>
        <a:xfrm rot="5400000">
          <a:off x="5495551" y="-790609"/>
          <a:ext cx="1239521" cy="5845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26.03.2003 № 35-ФЗ «Об электроэнергетике»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21.01.2004 № 24 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92772" y="1572678"/>
        <a:ext cx="5784571" cy="1118505"/>
      </dsp:txXfrm>
    </dsp:sp>
    <dsp:sp modelId="{1F80A1EB-9809-45F8-A342-38604593E50F}">
      <dsp:nvSpPr>
        <dsp:cNvPr id="0" name=""/>
        <dsp:cNvSpPr/>
      </dsp:nvSpPr>
      <dsp:spPr>
        <a:xfrm>
          <a:off x="0" y="1440698"/>
          <a:ext cx="3287857" cy="1369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сфере электроэнергетики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48" y="1507546"/>
        <a:ext cx="3154161" cy="1235686"/>
      </dsp:txXfrm>
    </dsp:sp>
    <dsp:sp modelId="{85B68328-A20B-4279-AD19-5DA5885167F3}">
      <dsp:nvSpPr>
        <dsp:cNvPr id="0" name=""/>
        <dsp:cNvSpPr/>
      </dsp:nvSpPr>
      <dsp:spPr>
        <a:xfrm rot="5400000">
          <a:off x="5510938" y="649553"/>
          <a:ext cx="1208748" cy="5845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Федеральный закон от 07.12.2011 № 416-ФЗ «О водоснабжении и водоотведении»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17.01.2013 № 6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ФСТ России от 16.12.2014 № 2244-э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приказ ФАС России от 19.06.2017 № 792/17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92773" y="3026724"/>
        <a:ext cx="5786073" cy="1090736"/>
      </dsp:txXfrm>
    </dsp:sp>
    <dsp:sp modelId="{9834FA40-D23B-4AA4-968B-E8D31863104B}">
      <dsp:nvSpPr>
        <dsp:cNvPr id="0" name=""/>
        <dsp:cNvSpPr/>
      </dsp:nvSpPr>
      <dsp:spPr>
        <a:xfrm>
          <a:off x="0" y="2878550"/>
          <a:ext cx="3287857" cy="1369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сфере водоснабжения и водоотведения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48" y="2945398"/>
        <a:ext cx="3154161" cy="1235686"/>
      </dsp:txXfrm>
    </dsp:sp>
    <dsp:sp modelId="{4EFCD6C4-8745-4BC6-B0A4-DD97E020F034}">
      <dsp:nvSpPr>
        <dsp:cNvPr id="0" name=""/>
        <dsp:cNvSpPr/>
      </dsp:nvSpPr>
      <dsp:spPr>
        <a:xfrm rot="5400000">
          <a:off x="5495551" y="2089706"/>
          <a:ext cx="1239521" cy="5845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Российской Федерации от 21.06.2016 № 56 «Об утверждении стандартов раскрытия информации в области обращения с твердыми коммунальными отходами»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192772" y="4452993"/>
        <a:ext cx="5784571" cy="1118505"/>
      </dsp:txXfrm>
    </dsp:sp>
    <dsp:sp modelId="{C0B64088-323F-4CDC-9E8D-C40238340F4D}">
      <dsp:nvSpPr>
        <dsp:cNvPr id="0" name=""/>
        <dsp:cNvSpPr/>
      </dsp:nvSpPr>
      <dsp:spPr>
        <a:xfrm>
          <a:off x="0" y="4316402"/>
          <a:ext cx="3287857" cy="1369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области обращения с твердыми коммунальными отходами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48" y="4383250"/>
        <a:ext cx="3154161" cy="1235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696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747B-4C0E-4D50-BCF2-CE990FD1A0B2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696" y="6456219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994CF-F8BE-4BA0-8C84-D4B3C4D51C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072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4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A30D-170C-446E-B7A7-892FBA1163B2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60EC5-3A00-4D99-984F-22D4DEDD8B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38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0EC5-3A00-4D99-984F-22D4DEDD8B1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7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0EC5-3A00-4D99-984F-22D4DEDD8B1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60EC5-3A00-4D99-984F-22D4DEDD8B1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41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196-D960-4244-9818-7F594047105E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2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4A31-C36B-488E-957C-E081250709A6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40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0516-8ECF-42AE-95AC-C2A331B5BA77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5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50D8-E70F-47C1-9353-CCDDE37D8C3E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9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25E6-3D8B-4A6A-B61F-558FFCD6B9E6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33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C84D-DD43-4968-AB45-E5AEDEA8D3CA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56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C5AA-83E4-44A7-860F-D18A8E13E287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47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8960-1796-4825-99CB-0E76948050BB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38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D1F13-7476-4616-BCE1-526AFD57FFB0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3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662E-EDEA-402B-9AC8-1E48E8BD7B04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54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171-06A4-4369-95B6-7F7D4E8454A5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42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160F-B09C-4BF9-A25F-6026A42A5A6E}" type="datetime1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F472-97F6-42FD-9244-E6714FC9BE5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16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145483683"/>
              </p:ext>
            </p:extLst>
          </p:nvPr>
        </p:nvGraphicFramePr>
        <p:xfrm>
          <a:off x="611560" y="2852936"/>
          <a:ext cx="792088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1224136"/>
          </a:xfrm>
        </p:spPr>
        <p:txBody>
          <a:bodyPr anchor="ctr">
            <a:norm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тарифного регулирования Томской области</a:t>
            </a: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erb_g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940" y="188640"/>
            <a:ext cx="1080120" cy="103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1560" y="4869160"/>
            <a:ext cx="0" cy="1440160"/>
          </a:xfrm>
          <a:prstGeom prst="line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4869160"/>
            <a:ext cx="75608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Перечни правовых актов, содержащих обязательные требования, соблюдение которых оценивается при осуществлении регионального государственного контроля (надзора) в области государственного регулирования цен (тарифов).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часто встречающиеся случаи нарушения обязательных требований с рекомендациями в отношении мер, которые должны приниматься юридическими лицами, должностными лицами в целях недопущения таких нарушений.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8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Непредставление или несвоевременное представление </a:t>
            </a: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сведений, 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редставление 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заведомо недостоверных </a:t>
            </a: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сведений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25512603"/>
              </p:ext>
            </p:extLst>
          </p:nvPr>
        </p:nvGraphicFramePr>
        <p:xfrm>
          <a:off x="-18628" y="1268760"/>
          <a:ext cx="91626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стандартов раскрытия информации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13502024"/>
              </p:ext>
            </p:extLst>
          </p:nvPr>
        </p:nvGraphicFramePr>
        <p:xfrm>
          <a:off x="33188" y="1196752"/>
          <a:ext cx="8931299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76506608"/>
              </p:ext>
            </p:extLst>
          </p:nvPr>
        </p:nvGraphicFramePr>
        <p:xfrm>
          <a:off x="11062" y="1124744"/>
          <a:ext cx="9132937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502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стандартов раскрытия информации</a:t>
            </a:r>
            <a:endParaRPr lang="ru-RU" sz="2700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47260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12</a:t>
            </a:fld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78336" y="5085184"/>
            <a:ext cx="1607071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2708920"/>
            <a:ext cx="187220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стандартов раскрытия информации</a:t>
            </a:r>
            <a:endParaRPr lang="ru-RU" sz="27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13</a:t>
            </a:fld>
            <a:endParaRPr lang="ru-RU" dirty="0"/>
          </a:p>
        </p:txBody>
      </p:sp>
      <p:pic>
        <p:nvPicPr>
          <p:cNvPr id="7" name="Рисунок 6" descr="Портал раскрытия информации -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2"/>
          <a:stretch/>
        </p:blipFill>
        <p:spPr>
          <a:xfrm>
            <a:off x="0" y="1268760"/>
            <a:ext cx="91440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стандартов раскрытия информации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85531190"/>
              </p:ext>
            </p:extLst>
          </p:nvPr>
        </p:nvGraphicFramePr>
        <p:xfrm>
          <a:off x="0" y="1052736"/>
          <a:ext cx="9036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4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052736"/>
            <a:ext cx="8712968" cy="5805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2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20.25. Уклонение от исполнения административного </a:t>
            </a:r>
            <a:r>
              <a:rPr lang="ru-RU" sz="25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наказания</a:t>
            </a:r>
          </a:p>
          <a:p>
            <a:pPr marL="0" indent="0">
              <a:buNone/>
            </a:pP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Неуплата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административного штрафа в срок, предусмотренный </a:t>
            </a: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настоящим Кодексом, влечет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наложение административного штрафа в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двукратном размере суммы неуплаченного административного штрафа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 не менее одной тысячи рублей, либо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административный арест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срок до пятнадцати суток, либо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работы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срок до пятидесяти часов.</a:t>
            </a:r>
          </a:p>
          <a:p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Неуплата административного штрафа в установленный срок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0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4005064"/>
            <a:ext cx="8640960" cy="0"/>
          </a:xfrm>
          <a:prstGeom prst="line">
            <a:avLst/>
          </a:prstGeom>
          <a:ln w="57150"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 по профилактике нарушений обязательных требований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143637"/>
              </p:ext>
            </p:extLst>
          </p:nvPr>
        </p:nvGraphicFramePr>
        <p:xfrm>
          <a:off x="107504" y="1052736"/>
          <a:ext cx="8928992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8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Перечни правовых актов, содержащих обязательные требования, соблюдение которых оценивается при осуществлении регионального государственного контроля (надзора) в области государственного регулирования цен (тарифов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9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03690"/>
              </p:ext>
            </p:extLst>
          </p:nvPr>
        </p:nvGraphicFramePr>
        <p:xfrm>
          <a:off x="35496" y="1196752"/>
          <a:ext cx="9001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Перечни правовых актов, содержащих обязательные требования, соблюдение которых оценивается при осуществлении регионального государственного контроля (надзора) в области государственного регулирования цен (тарифов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900" dirty="0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6" t="7328" r="17039" b="534"/>
          <a:stretch/>
        </p:blipFill>
        <p:spPr>
          <a:xfrm>
            <a:off x="0" y="1059146"/>
            <a:ext cx="6444208" cy="5688632"/>
          </a:xfrm>
          <a:prstGeom prst="rect">
            <a:avLst/>
          </a:prstGeom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" r="57091"/>
          <a:stretch/>
        </p:blipFill>
        <p:spPr>
          <a:xfrm>
            <a:off x="6444208" y="1196752"/>
            <a:ext cx="2576990" cy="4968552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107504" y="5301208"/>
            <a:ext cx="1872208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355976" y="6021288"/>
            <a:ext cx="1656184" cy="7264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835696" y="2852936"/>
            <a:ext cx="4680520" cy="26642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7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часто встречающиеся случаи нарушений обязательных требований 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5324416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0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1758" y="0"/>
            <a:ext cx="9155757" cy="9807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часто встречающиеся случаи нарушений обязательных требований 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67406718"/>
              </p:ext>
            </p:extLst>
          </p:nvPr>
        </p:nvGraphicFramePr>
        <p:xfrm>
          <a:off x="-612576" y="908720"/>
          <a:ext cx="99726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1758" y="0"/>
            <a:ext cx="9155757" cy="9807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Наложенные административные </a:t>
            </a: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штрафы (рублей)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15634251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2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порядка ценообразования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00870852"/>
              </p:ext>
            </p:extLst>
          </p:nvPr>
        </p:nvGraphicFramePr>
        <p:xfrm>
          <a:off x="0" y="1052736"/>
          <a:ext cx="9036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9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акты, содержащие требования о ведении раздельного учета расходов и доходов по регулируемым видам деятельности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F472-97F6-42FD-9244-E6714FC9BE5D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1783228"/>
              </p:ext>
            </p:extLst>
          </p:nvPr>
        </p:nvGraphicFramePr>
        <p:xfrm>
          <a:off x="25176" y="1052736"/>
          <a:ext cx="9011319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0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926</TotalTime>
  <Words>603</Words>
  <Application>Microsoft Office PowerPoint</Application>
  <PresentationFormat>Экран (4:3)</PresentationFormat>
  <Paragraphs>99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Мероприятия по профилактике нарушений обязательных требований</vt:lpstr>
      <vt:lpstr>Перечни правовых актов, содержащих обязательные требования, соблюдение которых оценивается при осуществлении регионального государственного контроля (надзора) в области государственного регулирования цен (тарифов).</vt:lpstr>
      <vt:lpstr>Перечни правовых актов, содержащих обязательные требования, соблюдение которых оценивается при осуществлении регионального государственного контроля (надзора) в области государственного регулирования цен (тарифов).</vt:lpstr>
      <vt:lpstr>Наиболее часто встречающиеся случаи нарушений обязательных требований </vt:lpstr>
      <vt:lpstr>Наиболее часто встречающиеся случаи нарушений обязательных требований </vt:lpstr>
      <vt:lpstr>Наложенные административные штрафы (рублей)</vt:lpstr>
      <vt:lpstr>Нарушение порядка ценообразования</vt:lpstr>
      <vt:lpstr>Нормативные правовые акты, содержащие требования о ведении раздельного учета расходов и доходов по регулируемым видам деятельности</vt:lpstr>
      <vt:lpstr>Презентация PowerPoint</vt:lpstr>
      <vt:lpstr>Нарушение стандартов раскрытия информации</vt:lpstr>
      <vt:lpstr>Нарушение стандартов раскрытия информации</vt:lpstr>
      <vt:lpstr>Нарушение стандартов раскрытия информации</vt:lpstr>
      <vt:lpstr>Нарушение стандартов раскрытия информации</vt:lpstr>
      <vt:lpstr>Презентация PowerPoint</vt:lpstr>
      <vt:lpstr>Презентация PowerPoint</vt:lpstr>
    </vt:vector>
  </TitlesOfParts>
  <Company>ДТРГЗ Томской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обсуждения результатов правоприменительной практики Департамента тарифного регулирования Томской области при осуществлении государственного контроля (надзора)</dc:title>
  <dc:creator>Титова И.Ю.</dc:creator>
  <cp:lastModifiedBy>Касьянова О.Н.</cp:lastModifiedBy>
  <cp:revision>60</cp:revision>
  <cp:lastPrinted>2017-10-25T11:36:51Z</cp:lastPrinted>
  <dcterms:created xsi:type="dcterms:W3CDTF">2017-10-16T10:05:59Z</dcterms:created>
  <dcterms:modified xsi:type="dcterms:W3CDTF">2017-10-25T14:56:26Z</dcterms:modified>
</cp:coreProperties>
</file>